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20"/>
  </p:notesMasterIdLst>
  <p:sldIdLst>
    <p:sldId id="256" r:id="rId3"/>
    <p:sldId id="257" r:id="rId4"/>
    <p:sldId id="258" r:id="rId5"/>
    <p:sldId id="259" r:id="rId6"/>
    <p:sldId id="296" r:id="rId7"/>
    <p:sldId id="297" r:id="rId8"/>
    <p:sldId id="299" r:id="rId9"/>
    <p:sldId id="298" r:id="rId10"/>
    <p:sldId id="300" r:id="rId11"/>
    <p:sldId id="302" r:id="rId12"/>
    <p:sldId id="303" r:id="rId13"/>
    <p:sldId id="306" r:id="rId14"/>
    <p:sldId id="307" r:id="rId15"/>
    <p:sldId id="309" r:id="rId16"/>
    <p:sldId id="308" r:id="rId17"/>
    <p:sldId id="305" r:id="rId18"/>
    <p:sldId id="295"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21" d="100"/>
          <a:sy n="121" d="100"/>
        </p:scale>
        <p:origin x="-1738" y="-8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6" name="PlaceHolder 1"/>
          <p:cNvSpPr>
            <a:spLocks noGrp="1" noRot="1" noChangeAspect="1"/>
          </p:cNvSpPr>
          <p:nvPr>
            <p:ph type="sldImg"/>
          </p:nvPr>
        </p:nvSpPr>
        <p:spPr>
          <a:xfrm>
            <a:off x="533520" y="764280"/>
            <a:ext cx="6704640" cy="3771360"/>
          </a:xfrm>
          <a:prstGeom prst="rect">
            <a:avLst/>
          </a:prstGeom>
        </p:spPr>
        <p:txBody>
          <a:bodyPr lIns="0" tIns="0" rIns="0" bIns="0" anchor="ctr"/>
          <a:lstStyle/>
          <a:p>
            <a:pPr algn="ctr"/>
            <a:r>
              <a:rPr lang="en-US" sz="4400" b="0" strike="noStrike" spc="-1">
                <a:latin typeface="Arial"/>
              </a:rPr>
              <a:t>Click to move the slide</a:t>
            </a:r>
          </a:p>
        </p:txBody>
      </p:sp>
      <p:sp>
        <p:nvSpPr>
          <p:cNvPr id="77" name="PlaceHolder 2"/>
          <p:cNvSpPr>
            <a:spLocks noGrp="1"/>
          </p:cNvSpPr>
          <p:nvPr>
            <p:ph type="body"/>
          </p:nvPr>
        </p:nvSpPr>
        <p:spPr>
          <a:xfrm>
            <a:off x="777240" y="4777560"/>
            <a:ext cx="6217560" cy="4525920"/>
          </a:xfrm>
          <a:prstGeom prst="rect">
            <a:avLst/>
          </a:prstGeom>
        </p:spPr>
        <p:txBody>
          <a:bodyPr lIns="0" tIns="0" rIns="0" bIns="0"/>
          <a:lstStyle/>
          <a:p>
            <a:r>
              <a:rPr lang="en-US" sz="2000" b="0" strike="noStrike" spc="-1">
                <a:latin typeface="Arial"/>
              </a:rPr>
              <a:t>Click to edit the notes format</a:t>
            </a:r>
          </a:p>
        </p:txBody>
      </p:sp>
      <p:sp>
        <p:nvSpPr>
          <p:cNvPr id="78" name="PlaceHolder 3"/>
          <p:cNvSpPr>
            <a:spLocks noGrp="1"/>
          </p:cNvSpPr>
          <p:nvPr>
            <p:ph type="hdr"/>
          </p:nvPr>
        </p:nvSpPr>
        <p:spPr>
          <a:xfrm>
            <a:off x="0" y="0"/>
            <a:ext cx="3372840" cy="502560"/>
          </a:xfrm>
          <a:prstGeom prst="rect">
            <a:avLst/>
          </a:prstGeom>
        </p:spPr>
        <p:txBody>
          <a:bodyPr lIns="0" tIns="0" rIns="0" bIns="0"/>
          <a:lstStyle/>
          <a:p>
            <a:r>
              <a:rPr lang="en-US" sz="1400" b="0" strike="noStrike" spc="-1">
                <a:latin typeface="Times New Roman"/>
              </a:rPr>
              <a:t> </a:t>
            </a:r>
          </a:p>
        </p:txBody>
      </p:sp>
      <p:sp>
        <p:nvSpPr>
          <p:cNvPr id="79" name="PlaceHolder 4"/>
          <p:cNvSpPr>
            <a:spLocks noGrp="1"/>
          </p:cNvSpPr>
          <p:nvPr>
            <p:ph type="dt"/>
          </p:nvPr>
        </p:nvSpPr>
        <p:spPr>
          <a:xfrm>
            <a:off x="4399200" y="0"/>
            <a:ext cx="3372840" cy="502560"/>
          </a:xfrm>
          <a:prstGeom prst="rect">
            <a:avLst/>
          </a:prstGeom>
        </p:spPr>
        <p:txBody>
          <a:bodyPr lIns="0" tIns="0" rIns="0" bIns="0"/>
          <a:lstStyle/>
          <a:p>
            <a:pPr algn="r"/>
            <a:r>
              <a:rPr lang="en-US" sz="1400" b="0" strike="noStrike" spc="-1">
                <a:latin typeface="Times New Roman"/>
              </a:rPr>
              <a:t> </a:t>
            </a:r>
          </a:p>
        </p:txBody>
      </p:sp>
      <p:sp>
        <p:nvSpPr>
          <p:cNvPr id="80" name="PlaceHolder 5"/>
          <p:cNvSpPr>
            <a:spLocks noGrp="1"/>
          </p:cNvSpPr>
          <p:nvPr>
            <p:ph type="ftr"/>
          </p:nvPr>
        </p:nvSpPr>
        <p:spPr>
          <a:xfrm>
            <a:off x="0" y="9555480"/>
            <a:ext cx="3372840" cy="502560"/>
          </a:xfrm>
          <a:prstGeom prst="rect">
            <a:avLst/>
          </a:prstGeom>
        </p:spPr>
        <p:txBody>
          <a:bodyPr lIns="0" tIns="0" rIns="0" bIns="0" anchor="b"/>
          <a:lstStyle/>
          <a:p>
            <a:r>
              <a:rPr lang="en-US" sz="1400" b="0" strike="noStrike" spc="-1">
                <a:latin typeface="Times New Roman"/>
              </a:rPr>
              <a:t> </a:t>
            </a:r>
          </a:p>
        </p:txBody>
      </p:sp>
      <p:sp>
        <p:nvSpPr>
          <p:cNvPr id="81" name="PlaceHolder 6"/>
          <p:cNvSpPr>
            <a:spLocks noGrp="1"/>
          </p:cNvSpPr>
          <p:nvPr>
            <p:ph type="sldNum"/>
          </p:nvPr>
        </p:nvSpPr>
        <p:spPr>
          <a:xfrm>
            <a:off x="4399200" y="9555480"/>
            <a:ext cx="3372840" cy="502560"/>
          </a:xfrm>
          <a:prstGeom prst="rect">
            <a:avLst/>
          </a:prstGeom>
        </p:spPr>
        <p:txBody>
          <a:bodyPr lIns="0" tIns="0" rIns="0" bIns="0" anchor="b"/>
          <a:lstStyle/>
          <a:p>
            <a:pPr algn="r"/>
            <a:fld id="{A0819FF8-8F0C-4B2C-B915-23545CCA3BB3}" type="slidenum">
              <a:rPr lang="en-US" sz="1400" b="0" strike="noStrike" spc="-1">
                <a:latin typeface="Times New Roman"/>
              </a:rPr>
              <a:t>‹#›</a:t>
            </a:fld>
            <a:endParaRPr lang="en-US" sz="1400" b="0" strike="noStrike" spc="-1">
              <a:latin typeface="Times New Roman"/>
            </a:endParaRPr>
          </a:p>
        </p:txBody>
      </p:sp>
    </p:spTree>
    <p:extLst>
      <p:ext uri="{BB962C8B-B14F-4D97-AF65-F5344CB8AC3E}">
        <p14:creationId xmlns:p14="http://schemas.microsoft.com/office/powerpoint/2010/main" val="832758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PlaceHolder 1"/>
          <p:cNvSpPr>
            <a:spLocks noGrp="1" noRot="1" noChangeAspect="1"/>
          </p:cNvSpPr>
          <p:nvPr>
            <p:ph type="sldImg"/>
          </p:nvPr>
        </p:nvSpPr>
        <p:spPr>
          <a:xfrm>
            <a:off x="1143000" y="685800"/>
            <a:ext cx="4570413" cy="3427413"/>
          </a:xfrm>
          <a:prstGeom prst="rect">
            <a:avLst/>
          </a:prstGeom>
        </p:spPr>
      </p:sp>
      <p:sp>
        <p:nvSpPr>
          <p:cNvPr id="254" name="PlaceHolder 2"/>
          <p:cNvSpPr>
            <a:spLocks noGrp="1"/>
          </p:cNvSpPr>
          <p:nvPr>
            <p:ph type="body"/>
          </p:nvPr>
        </p:nvSpPr>
        <p:spPr>
          <a:xfrm>
            <a:off x="685800" y="4343400"/>
            <a:ext cx="5485320" cy="4113720"/>
          </a:xfrm>
          <a:prstGeom prst="rect">
            <a:avLst/>
          </a:prstGeom>
        </p:spPr>
        <p:txBody>
          <a:bodyPr lIns="0" tIns="0" rIns="0" bIns="0">
            <a:normAutofit/>
          </a:bodyPr>
          <a:lstStyle/>
          <a:p>
            <a:endParaRPr lang="en-US" sz="2000" b="0" strike="noStrike" spc="-1">
              <a:latin typeface="Arial"/>
            </a:endParaRPr>
          </a:p>
        </p:txBody>
      </p:sp>
      <p:sp>
        <p:nvSpPr>
          <p:cNvPr id="255"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FADF6F58-49ED-45DE-B884-A15B6EBFDA7E}" type="slidenum">
              <a:rPr lang="en-US" sz="1200" b="0" strike="noStrike" spc="-1">
                <a:solidFill>
                  <a:srgbClr val="000000"/>
                </a:solidFill>
                <a:latin typeface="+mn-lt"/>
                <a:ea typeface="+mn-ea"/>
              </a:rPr>
              <a:t>2</a:t>
            </a:fld>
            <a:endParaRPr lang="en-US" sz="1200" b="0" strike="noStrike" spc="-1">
              <a:latin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11</a:t>
            </a:fld>
            <a:endParaRPr lang="en-US" sz="1200" b="0" strike="noStrike" spc="-1">
              <a:latin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12</a:t>
            </a:fld>
            <a:endParaRPr lang="en-US" sz="1200" b="0" strike="noStrike" spc="-1">
              <a:latin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13</a:t>
            </a:fld>
            <a:endParaRPr lang="en-US" sz="1200" b="0" strike="noStrike" spc="-1">
              <a:latin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14</a:t>
            </a:fld>
            <a:endParaRPr lang="en-US" sz="1200" b="0" strike="noStrike" spc="-1">
              <a:latin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15</a:t>
            </a:fld>
            <a:endParaRPr lang="en-US" sz="1200" b="0" strike="noStrike" spc="-1">
              <a:latin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16</a:t>
            </a:fld>
            <a:endParaRPr lang="en-US" sz="1200" b="0" strike="noStrike" spc="-1">
              <a:latin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PlaceHolder 1"/>
          <p:cNvSpPr>
            <a:spLocks noGrp="1" noRot="1" noChangeAspect="1"/>
          </p:cNvSpPr>
          <p:nvPr>
            <p:ph type="sldImg"/>
          </p:nvPr>
        </p:nvSpPr>
        <p:spPr>
          <a:xfrm>
            <a:off x="1143000" y="685800"/>
            <a:ext cx="4570413" cy="3427413"/>
          </a:xfrm>
          <a:prstGeom prst="rect">
            <a:avLst/>
          </a:prstGeom>
        </p:spPr>
      </p:sp>
      <p:sp>
        <p:nvSpPr>
          <p:cNvPr id="257"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1200" b="0" strike="noStrike" spc="-1">
                <a:solidFill>
                  <a:srgbClr val="000000"/>
                </a:solidFill>
                <a:latin typeface="+mn-lt"/>
                <a:ea typeface="+mn-ea"/>
              </a:rPr>
              <a:t>10.6 zetabajta (10</a:t>
            </a:r>
            <a:r>
              <a:rPr lang="en-US" sz="1200" b="0" strike="noStrike" spc="-1" baseline="30000">
                <a:solidFill>
                  <a:srgbClr val="000000"/>
                </a:solidFill>
                <a:latin typeface="+mn-lt"/>
                <a:ea typeface="+mn-ea"/>
              </a:rPr>
              <a:t>21 </a:t>
            </a:r>
            <a:r>
              <a:rPr lang="en-US" sz="1200" b="0" strike="noStrike" spc="-1">
                <a:solidFill>
                  <a:srgbClr val="000000"/>
                </a:solidFill>
                <a:latin typeface="+mn-lt"/>
                <a:ea typeface="+mn-ea"/>
              </a:rPr>
              <a:t>bajta) podataka </a:t>
            </a:r>
            <a:endParaRPr lang="en-US" sz="1200" b="0" strike="noStrike" spc="-1">
              <a:latin typeface="Arial"/>
            </a:endParaRPr>
          </a:p>
          <a:p>
            <a:pPr marL="216000" indent="-215280">
              <a:lnSpc>
                <a:spcPct val="100000"/>
              </a:lnSpc>
            </a:pPr>
            <a:r>
              <a:rPr lang="en-US" sz="1200" b="0" strike="noStrike" spc="-1">
                <a:solidFill>
                  <a:srgbClr val="000000"/>
                </a:solidFill>
                <a:latin typeface="+mn-lt"/>
                <a:ea typeface="+mn-ea"/>
              </a:rPr>
              <a:t>This statistic provides a forecast of data center IP traffic from 2012 to 2021, broken down by data center type. In 2017, the amount of cloud data center IP traffic was 8,190 exabytes for the year. This is expected to increase to 19,509 exabytes per year by 2021.</a:t>
            </a:r>
            <a:endParaRPr lang="en-US" sz="1200" b="0" strike="noStrike" spc="-1">
              <a:latin typeface="Arial"/>
            </a:endParaRPr>
          </a:p>
          <a:p>
            <a:pPr marL="216000" indent="-215280">
              <a:lnSpc>
                <a:spcPct val="100000"/>
              </a:lnSpc>
            </a:pPr>
            <a:r>
              <a:rPr lang="en-US" sz="1200" b="0" strike="noStrike" spc="-1">
                <a:solidFill>
                  <a:srgbClr val="000000"/>
                </a:solidFill>
                <a:latin typeface="+mn-lt"/>
                <a:ea typeface="+mn-ea"/>
              </a:rPr>
              <a:t>2017 profit  33.5 milijardi dolara</a:t>
            </a:r>
            <a:endParaRPr lang="en-US" sz="1200" b="0" strike="noStrike" spc="-1">
              <a:latin typeface="Arial"/>
            </a:endParaRPr>
          </a:p>
          <a:p>
            <a:pPr marL="216000" indent="-215280">
              <a:lnSpc>
                <a:spcPct val="100000"/>
              </a:lnSpc>
            </a:pPr>
            <a:r>
              <a:rPr lang="en-US" sz="1200" b="0" strike="noStrike" spc="-1">
                <a:solidFill>
                  <a:srgbClr val="000000"/>
                </a:solidFill>
                <a:latin typeface="+mn-lt"/>
                <a:ea typeface="+mn-ea"/>
              </a:rPr>
              <a:t>Većina je nestrukturisana</a:t>
            </a:r>
            <a:endParaRPr lang="en-US" sz="1200" b="0" strike="noStrike" spc="-1">
              <a:latin typeface="Arial"/>
            </a:endParaRPr>
          </a:p>
        </p:txBody>
      </p:sp>
      <p:sp>
        <p:nvSpPr>
          <p:cNvPr id="258"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73737775-5A59-4B59-890F-8AD9029A6B2E}" type="slidenum">
              <a:rPr lang="en-US" sz="1200" b="0" strike="noStrike" spc="-1">
                <a:solidFill>
                  <a:srgbClr val="000000"/>
                </a:solidFill>
                <a:latin typeface="+mn-lt"/>
                <a:ea typeface="+mn-ea"/>
              </a:rPr>
              <a:t>3</a:t>
            </a:fld>
            <a:endParaRPr lang="en-US" sz="1200" b="0" strike="noStrike" spc="-1">
              <a:latin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4</a:t>
            </a:fld>
            <a:endParaRPr lang="en-US" sz="1200" b="0" strike="noStrike" spc="-1">
              <a:latin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5</a:t>
            </a:fld>
            <a:endParaRPr lang="en-US" sz="1200" b="0" strike="noStrike" spc="-1">
              <a:latin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6</a:t>
            </a:fld>
            <a:endParaRPr lang="en-US" sz="1200" b="0" strike="noStrike" spc="-1">
              <a:latin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7</a:t>
            </a:fld>
            <a:endParaRPr lang="en-US" sz="1200" b="0" strike="noStrike" spc="-1">
              <a:latin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8</a:t>
            </a:fld>
            <a:endParaRPr lang="en-US" sz="1200" b="0" strike="noStrike" spc="-1">
              <a:latin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9</a:t>
            </a:fld>
            <a:endParaRPr lang="en-US" sz="1200" b="0" strike="noStrike" spc="-1">
              <a:latin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1143000" y="685800"/>
            <a:ext cx="4570413" cy="3427413"/>
          </a:xfrm>
          <a:prstGeom prst="rect">
            <a:avLst/>
          </a:prstGeom>
        </p:spPr>
      </p:sp>
      <p:sp>
        <p:nvSpPr>
          <p:cNvPr id="260" name="PlaceHolder 2"/>
          <p:cNvSpPr>
            <a:spLocks noGrp="1"/>
          </p:cNvSpPr>
          <p:nvPr>
            <p:ph type="body"/>
          </p:nvPr>
        </p:nvSpPr>
        <p:spPr>
          <a:xfrm>
            <a:off x="685800" y="4343400"/>
            <a:ext cx="5485320" cy="4113720"/>
          </a:xfrm>
          <a:prstGeom prst="rect">
            <a:avLst/>
          </a:prstGeom>
        </p:spPr>
        <p:txBody>
          <a:bodyPr lIns="0" tIns="0" rIns="0" bIns="0">
            <a:normAutofit/>
          </a:bodyPr>
          <a:lstStyle/>
          <a:p>
            <a:pPr marL="216000" indent="-215280">
              <a:lnSpc>
                <a:spcPct val="100000"/>
              </a:lnSpc>
            </a:pPr>
            <a:r>
              <a:rPr lang="en-US" sz="2000" b="0" strike="noStrike" spc="-1">
                <a:latin typeface="Arial"/>
              </a:rPr>
              <a:t>konekcionizam</a:t>
            </a:r>
          </a:p>
        </p:txBody>
      </p:sp>
      <p:sp>
        <p:nvSpPr>
          <p:cNvPr id="261" name="CustomShape 3"/>
          <p:cNvSpPr/>
          <p:nvPr/>
        </p:nvSpPr>
        <p:spPr>
          <a:xfrm>
            <a:off x="3884760" y="8685360"/>
            <a:ext cx="29707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AC97C28-C5BB-4E10-8AC9-CCDB93C86085}" type="slidenum">
              <a:rPr lang="en-US" sz="1200" b="0" strike="noStrike" spc="-1">
                <a:solidFill>
                  <a:srgbClr val="000000"/>
                </a:solidFill>
                <a:latin typeface="+mn-lt"/>
                <a:ea typeface="+mn-ea"/>
              </a:rPr>
              <a:t>10</a:t>
            </a:fld>
            <a:endParaRPr lang="en-US" sz="1200" b="0" strike="noStrike" spc="-1">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4"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25"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0"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2"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3"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4"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5"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6"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7"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3"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6"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1"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2"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4"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56"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8"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0"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2"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3"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5"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7"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68"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0"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1"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2"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3"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4"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1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1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1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18"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2"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73600"/>
            <a:ext cx="8228880" cy="1144440"/>
          </a:xfrm>
          <a:prstGeom prst="rect">
            <a:avLst/>
          </a:prstGeom>
        </p:spPr>
        <p:txBody>
          <a:bodyPr lIns="0" tIns="0" rIns="0" bIns="0" anchor="ctr"/>
          <a:lstStyle/>
          <a:p>
            <a:r>
              <a:rPr lang="en-US" sz="1800" b="0" strike="noStrike" spc="-1">
                <a:latin typeface="Arial"/>
              </a:rPr>
              <a:t>Click to edit the title text format</a:t>
            </a:r>
          </a:p>
        </p:txBody>
      </p:sp>
      <p:sp>
        <p:nvSpPr>
          <p:cNvPr id="3" name="PlaceHolder 2"/>
          <p:cNvSpPr>
            <a:spLocks noGrp="1"/>
          </p:cNvSpPr>
          <p:nvPr>
            <p:ph type="body"/>
          </p:nvPr>
        </p:nvSpPr>
        <p:spPr>
          <a:xfrm>
            <a:off x="457200" y="1604520"/>
            <a:ext cx="8228880" cy="397692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18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latin typeface="Arial"/>
              </a:rPr>
              <a:t>Second Outline Level</a:t>
            </a:r>
          </a:p>
          <a:p>
            <a:pPr marL="1296000" lvl="2" indent="-288000">
              <a:spcBef>
                <a:spcPts val="850"/>
              </a:spcBef>
              <a:buClr>
                <a:srgbClr val="000000"/>
              </a:buClr>
              <a:buSzPct val="45000"/>
              <a:buFont typeface="Wingdings" charset="2"/>
              <a:buChar char=""/>
            </a:pPr>
            <a:r>
              <a:rPr lang="en-US" sz="1800" b="0" strike="noStrike" spc="-1">
                <a:latin typeface="Arial"/>
              </a:rPr>
              <a:t>Third Outline Level</a:t>
            </a:r>
          </a:p>
          <a:p>
            <a:pPr marL="1728000" lvl="3" indent="-216000">
              <a:spcBef>
                <a:spcPts val="567"/>
              </a:spcBef>
              <a:buClr>
                <a:srgbClr val="000000"/>
              </a:buClr>
              <a:buSzPct val="75000"/>
              <a:buFont typeface="Symbol" charset="2"/>
              <a:buChar char=""/>
            </a:pPr>
            <a:r>
              <a:rPr lang="en-US" sz="1800" b="0" strike="noStrike" spc="-1">
                <a:latin typeface="Arial"/>
              </a:rPr>
              <a:t>Fourth Outline Level</a:t>
            </a:r>
          </a:p>
          <a:p>
            <a:pPr marL="2160000" lvl="4" indent="-216000">
              <a:spcBef>
                <a:spcPts val="283"/>
              </a:spcBef>
              <a:buClr>
                <a:srgbClr val="000000"/>
              </a:buClr>
              <a:buSzPct val="45000"/>
              <a:buFont typeface="Wingdings" charset="2"/>
              <a:buChar char=""/>
            </a:pPr>
            <a:r>
              <a:rPr lang="en-US" sz="1800" b="0" strike="noStrike" spc="-1">
                <a:latin typeface="Arial"/>
              </a:rPr>
              <a:t>Fifth Outline Level</a:t>
            </a:r>
          </a:p>
          <a:p>
            <a:pPr marL="2592000" lvl="5" indent="-216000">
              <a:spcBef>
                <a:spcPts val="283"/>
              </a:spcBef>
              <a:buClr>
                <a:srgbClr val="000000"/>
              </a:buClr>
              <a:buSzPct val="45000"/>
              <a:buFont typeface="Wingdings" charset="2"/>
              <a:buChar char=""/>
            </a:pPr>
            <a:r>
              <a:rPr lang="en-US" sz="1800" b="0" strike="noStrike" spc="-1">
                <a:latin typeface="Arial"/>
              </a:rPr>
              <a:t>Sixth Outline Level</a:t>
            </a:r>
          </a:p>
          <a:p>
            <a:pPr marL="3024000" lvl="6" indent="-216000">
              <a:spcBef>
                <a:spcPts val="283"/>
              </a:spcBef>
              <a:buClr>
                <a:srgbClr val="000000"/>
              </a:buClr>
              <a:buSzPct val="45000"/>
              <a:buFont typeface="Wingdings" charset="2"/>
              <a:buChar char=""/>
            </a:pPr>
            <a:r>
              <a:rPr lang="en-US" sz="18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39" name="PlaceHolder 2"/>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685800" y="2438280"/>
            <a:ext cx="7771320" cy="2227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en-US" sz="2800" b="1" strike="noStrike" spc="-1" dirty="0">
                <a:solidFill>
                  <a:srgbClr val="000000"/>
                </a:solidFill>
                <a:latin typeface="Times New Roman"/>
                <a:ea typeface="DejaVu Sans"/>
              </a:rPr>
              <a:t>IMPLEMENTACIJA PODSISTEMA SKRIVENE MEMORIJE ZA</a:t>
            </a:r>
            <a:r>
              <a:rPr dirty="0"/>
              <a:t/>
            </a:r>
            <a:br>
              <a:rPr dirty="0"/>
            </a:br>
            <a:r>
              <a:rPr lang="en-US" sz="2800" b="1" strike="noStrike" spc="-1" dirty="0">
                <a:solidFill>
                  <a:srgbClr val="000000"/>
                </a:solidFill>
                <a:latin typeface="Times New Roman"/>
                <a:ea typeface="DejaVu Sans"/>
              </a:rPr>
              <a:t>RISC-V PROCESOR</a:t>
            </a:r>
            <a:endParaRPr lang="en-US" sz="2800" b="0" strike="noStrike" spc="-1" dirty="0">
              <a:latin typeface="Arial"/>
            </a:endParaRPr>
          </a:p>
        </p:txBody>
      </p:sp>
      <p:sp>
        <p:nvSpPr>
          <p:cNvPr id="83" name="CustomShape 2"/>
          <p:cNvSpPr/>
          <p:nvPr/>
        </p:nvSpPr>
        <p:spPr>
          <a:xfrm>
            <a:off x="457200" y="4435560"/>
            <a:ext cx="8229240" cy="1599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fontScale="92500" lnSpcReduction="20000"/>
          </a:bodyPr>
          <a:lstStyle/>
          <a:p>
            <a:pPr algn="ctr">
              <a:lnSpc>
                <a:spcPct val="100000"/>
              </a:lnSpc>
              <a:spcBef>
                <a:spcPts val="561"/>
              </a:spcBef>
            </a:pPr>
            <a:r>
              <a:rPr lang="en-US" sz="2800" b="0" i="1" strike="noStrike" spc="-1">
                <a:solidFill>
                  <a:srgbClr val="000000"/>
                </a:solidFill>
                <a:latin typeface="Calibri"/>
                <a:ea typeface="DejaVu Sans"/>
              </a:rPr>
              <a:t>Master teza</a:t>
            </a:r>
            <a:endParaRPr lang="en-US" sz="2800" b="0" strike="noStrike" spc="-1">
              <a:latin typeface="Arial"/>
            </a:endParaRPr>
          </a:p>
          <a:p>
            <a:pPr algn="ctr">
              <a:lnSpc>
                <a:spcPct val="100000"/>
              </a:lnSpc>
              <a:spcBef>
                <a:spcPts val="561"/>
              </a:spcBef>
            </a:pPr>
            <a:r>
              <a:rPr lang="en-US" sz="2800" b="0" i="1" strike="noStrike" spc="-1">
                <a:solidFill>
                  <a:srgbClr val="000000"/>
                </a:solidFill>
                <a:latin typeface="Calibri"/>
                <a:ea typeface="DejaVu Sans"/>
              </a:rPr>
              <a:t>				</a:t>
            </a:r>
            <a:endParaRPr lang="en-US" sz="2800" b="0" strike="noStrike" spc="-1">
              <a:latin typeface="Arial"/>
            </a:endParaRPr>
          </a:p>
          <a:p>
            <a:pPr algn="ctr">
              <a:lnSpc>
                <a:spcPct val="100000"/>
              </a:lnSpc>
              <a:spcBef>
                <a:spcPts val="561"/>
              </a:spcBef>
            </a:pPr>
            <a:r>
              <a:rPr lang="en-US" sz="2800" b="0" i="1" strike="noStrike" spc="-1">
                <a:solidFill>
                  <a:srgbClr val="000000"/>
                </a:solidFill>
                <a:latin typeface="Calibri"/>
                <a:ea typeface="DejaVu Sans"/>
              </a:rPr>
              <a:t>											Đorđe Mišeljić</a:t>
            </a:r>
            <a:endParaRPr lang="en-US" sz="2800" b="0" strike="noStrike" spc="-1">
              <a:latin typeface="Arial"/>
            </a:endParaRPr>
          </a:p>
        </p:txBody>
      </p:sp>
      <p:pic>
        <p:nvPicPr>
          <p:cNvPr id="84" name="Picture 2"/>
          <p:cNvPicPr/>
          <p:nvPr/>
        </p:nvPicPr>
        <p:blipFill>
          <a:blip r:embed="rId2"/>
          <a:stretch/>
        </p:blipFill>
        <p:spPr>
          <a:xfrm>
            <a:off x="6248520" y="152280"/>
            <a:ext cx="2032920" cy="2208600"/>
          </a:xfrm>
          <a:prstGeom prst="rect">
            <a:avLst/>
          </a:prstGeom>
          <a:ln w="9360">
            <a:noFill/>
          </a:ln>
        </p:spPr>
      </p:pic>
      <p:pic>
        <p:nvPicPr>
          <p:cNvPr id="85" name="Picture 3"/>
          <p:cNvPicPr/>
          <p:nvPr/>
        </p:nvPicPr>
        <p:blipFill>
          <a:blip r:embed="rId3"/>
          <a:stretch/>
        </p:blipFill>
        <p:spPr>
          <a:xfrm>
            <a:off x="685800" y="304920"/>
            <a:ext cx="2056320" cy="2076480"/>
          </a:xfrm>
          <a:prstGeom prst="rect">
            <a:avLst/>
          </a:prstGeom>
          <a:ln>
            <a:noFill/>
          </a:ln>
        </p:spPr>
      </p:pic>
    </p:spTree>
  </p:cSld>
  <p:clrMapOvr>
    <a:masterClrMapping/>
  </p:clrMapOvr>
  <p:transition>
    <p:fade/>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457200" y="7620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sr-Latn-RS" sz="3600" b="1" strike="noStrike" spc="-1" dirty="0" smtClean="0">
                <a:solidFill>
                  <a:srgbClr val="000000"/>
                </a:solidFill>
                <a:latin typeface="Calibri"/>
                <a:ea typeface="DejaVu Sans"/>
              </a:rPr>
              <a:t>Polise pri projektovanju keš podsistema</a:t>
            </a:r>
            <a:endParaRPr lang="en-US" sz="3600" b="0" strike="noStrike" spc="-1" dirty="0">
              <a:latin typeface="Arial"/>
            </a:endParaRPr>
          </a:p>
        </p:txBody>
      </p:sp>
      <p:sp>
        <p:nvSpPr>
          <p:cNvPr id="94" name="CustomShape 2"/>
          <p:cNvSpPr/>
          <p:nvPr/>
        </p:nvSpPr>
        <p:spPr>
          <a:xfrm>
            <a:off x="457200" y="1371600"/>
            <a:ext cx="8228520" cy="4753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endParaRPr lang="en-US" sz="1400" spc="-1" dirty="0">
              <a:solidFill>
                <a:srgbClr val="000000"/>
              </a:solidFill>
              <a:latin typeface="Times New Roman" pitchFamily="18" charset="0"/>
              <a:ea typeface="DejaVu Sans"/>
              <a:cs typeface="Times New Roman" pitchFamily="18" charset="0"/>
            </a:endParaRPr>
          </a:p>
        </p:txBody>
      </p:sp>
      <p:sp>
        <p:nvSpPr>
          <p:cNvPr id="5" name="CustomShape 2"/>
          <p:cNvSpPr/>
          <p:nvPr/>
        </p:nvSpPr>
        <p:spPr>
          <a:xfrm>
            <a:off x="609600" y="914400"/>
            <a:ext cx="8228520" cy="571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743040" indent="-284760">
              <a:lnSpc>
                <a:spcPct val="100000"/>
              </a:lnSpc>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Polisa evikcije:</a:t>
            </a:r>
          </a:p>
          <a:p>
            <a:pPr marL="1200240" lvl="1" indent="-284760">
              <a:spcBef>
                <a:spcPts val="561"/>
              </a:spcBef>
              <a:buClr>
                <a:srgbClr val="000000"/>
              </a:buClr>
              <a:buFont typeface="Arial"/>
              <a:buChar char="•"/>
            </a:pPr>
            <a:r>
              <a:rPr lang="vi-VN" spc="-1" dirty="0" smtClean="0">
                <a:solidFill>
                  <a:srgbClr val="000000"/>
                </a:solidFill>
                <a:latin typeface="Times New Roman" pitchFamily="18" charset="0"/>
                <a:cs typeface="Times New Roman" pitchFamily="18" charset="0"/>
              </a:rPr>
              <a:t>Najdavnije </a:t>
            </a:r>
            <a:r>
              <a:rPr lang="vi-VN" spc="-1" dirty="0">
                <a:solidFill>
                  <a:srgbClr val="000000"/>
                </a:solidFill>
                <a:latin typeface="Times New Roman" pitchFamily="18" charset="0"/>
                <a:cs typeface="Times New Roman" pitchFamily="18" charset="0"/>
              </a:rPr>
              <a:t>korišten (eng. </a:t>
            </a:r>
            <a:r>
              <a:rPr lang="vi-VN" i="1" spc="-1" dirty="0">
                <a:solidFill>
                  <a:srgbClr val="000000"/>
                </a:solidFill>
                <a:latin typeface="Times New Roman" pitchFamily="18" charset="0"/>
                <a:cs typeface="Times New Roman" pitchFamily="18" charset="0"/>
              </a:rPr>
              <a:t>Least Recently Used</a:t>
            </a:r>
            <a:r>
              <a:rPr lang="vi-VN" spc="-1" dirty="0">
                <a:solidFill>
                  <a:srgbClr val="000000"/>
                </a:solidFill>
                <a:latin typeface="Times New Roman" pitchFamily="18" charset="0"/>
                <a:cs typeface="Times New Roman" pitchFamily="18" charset="0"/>
              </a:rPr>
              <a:t>)</a:t>
            </a:r>
          </a:p>
          <a:p>
            <a:pPr marL="1200240" lvl="1" indent="-284760">
              <a:spcBef>
                <a:spcPts val="561"/>
              </a:spcBef>
              <a:buClr>
                <a:srgbClr val="000000"/>
              </a:buClr>
              <a:buFont typeface="Arial"/>
              <a:buChar char="•"/>
            </a:pPr>
            <a:r>
              <a:rPr lang="vi-VN" spc="-1" dirty="0" smtClean="0">
                <a:solidFill>
                  <a:srgbClr val="000000"/>
                </a:solidFill>
                <a:latin typeface="Times New Roman" pitchFamily="18" charset="0"/>
                <a:cs typeface="Times New Roman" pitchFamily="18" charset="0"/>
              </a:rPr>
              <a:t>Nasumičn</a:t>
            </a:r>
            <a:r>
              <a:rPr lang="sr-Latn-RS" spc="-1" dirty="0" smtClean="0">
                <a:solidFill>
                  <a:srgbClr val="000000"/>
                </a:solidFill>
                <a:latin typeface="Times New Roman" pitchFamily="18" charset="0"/>
                <a:cs typeface="Times New Roman" pitchFamily="18" charset="0"/>
              </a:rPr>
              <a:t>i</a:t>
            </a:r>
            <a:r>
              <a:rPr lang="vi-VN" spc="-1" dirty="0" smtClean="0">
                <a:solidFill>
                  <a:srgbClr val="000000"/>
                </a:solidFill>
                <a:latin typeface="Times New Roman" pitchFamily="18" charset="0"/>
                <a:cs typeface="Times New Roman" pitchFamily="18" charset="0"/>
              </a:rPr>
              <a:t> </a:t>
            </a:r>
            <a:r>
              <a:rPr lang="vi-VN" spc="-1" dirty="0">
                <a:solidFill>
                  <a:srgbClr val="000000"/>
                </a:solidFill>
                <a:latin typeface="Times New Roman" pitchFamily="18" charset="0"/>
                <a:cs typeface="Times New Roman" pitchFamily="18" charset="0"/>
              </a:rPr>
              <a:t>(eng. </a:t>
            </a:r>
            <a:r>
              <a:rPr lang="vi-VN" i="1" spc="-1" dirty="0">
                <a:solidFill>
                  <a:srgbClr val="000000"/>
                </a:solidFill>
                <a:latin typeface="Times New Roman" pitchFamily="18" charset="0"/>
                <a:cs typeface="Times New Roman" pitchFamily="18" charset="0"/>
              </a:rPr>
              <a:t>Random</a:t>
            </a:r>
            <a:r>
              <a:rPr lang="vi-VN" spc="-1" dirty="0">
                <a:solidFill>
                  <a:srgbClr val="000000"/>
                </a:solidFill>
                <a:latin typeface="Times New Roman" pitchFamily="18" charset="0"/>
                <a:cs typeface="Times New Roman" pitchFamily="18" charset="0"/>
              </a:rPr>
              <a:t>)</a:t>
            </a:r>
          </a:p>
          <a:p>
            <a:pPr marL="1200240" lvl="1" indent="-284760">
              <a:spcBef>
                <a:spcPts val="561"/>
              </a:spcBef>
              <a:buClr>
                <a:srgbClr val="000000"/>
              </a:buClr>
              <a:buFont typeface="Arial"/>
              <a:buChar char="•"/>
            </a:pPr>
            <a:r>
              <a:rPr lang="vi-VN" spc="-1" dirty="0" smtClean="0">
                <a:solidFill>
                  <a:srgbClr val="000000"/>
                </a:solidFill>
                <a:latin typeface="Times New Roman" pitchFamily="18" charset="0"/>
                <a:cs typeface="Times New Roman" pitchFamily="18" charset="0"/>
              </a:rPr>
              <a:t>Hibridn</a:t>
            </a:r>
            <a:r>
              <a:rPr lang="sr-Latn-RS" spc="-1" dirty="0" smtClean="0">
                <a:solidFill>
                  <a:srgbClr val="000000"/>
                </a:solidFill>
                <a:latin typeface="Times New Roman" pitchFamily="18" charset="0"/>
                <a:cs typeface="Times New Roman" pitchFamily="18" charset="0"/>
              </a:rPr>
              <a:t>i (Hijerarhijski, Žrtva - Sledeća Žrtva)</a:t>
            </a:r>
            <a:endParaRPr lang="sr-Latn-RS" spc="-1" dirty="0">
              <a:solidFill>
                <a:srgbClr val="000000"/>
              </a:solidFill>
              <a:latin typeface="Times New Roman" pitchFamily="18" charset="0"/>
              <a:cs typeface="Times New Roman" pitchFamily="18" charset="0"/>
            </a:endParaRPr>
          </a:p>
          <a:p>
            <a:pPr marL="743040" indent="-284760">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Polisa upisa:</a:t>
            </a:r>
          </a:p>
          <a:p>
            <a:pPr marL="1200240" lvl="1"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Pri promašaju upisa:</a:t>
            </a:r>
          </a:p>
          <a:p>
            <a:pPr marL="1657440" lvl="2"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"alociraj pri promašaju upisa" (eng. </a:t>
            </a:r>
            <a:r>
              <a:rPr lang="sr-Latn-RS" i="1" spc="-1" dirty="0" smtClean="0">
                <a:solidFill>
                  <a:srgbClr val="000000"/>
                </a:solidFill>
                <a:latin typeface="Times New Roman" pitchFamily="18" charset="0"/>
                <a:cs typeface="Times New Roman" pitchFamily="18" charset="0"/>
              </a:rPr>
              <a:t>write allocate</a:t>
            </a:r>
            <a:r>
              <a:rPr lang="sr-Latn-RS" spc="-1" dirty="0" smtClean="0">
                <a:solidFill>
                  <a:srgbClr val="000000"/>
                </a:solidFill>
                <a:latin typeface="Times New Roman" pitchFamily="18" charset="0"/>
                <a:cs typeface="Times New Roman" pitchFamily="18" charset="0"/>
              </a:rPr>
              <a:t>)</a:t>
            </a:r>
          </a:p>
          <a:p>
            <a:pPr marL="1657440" lvl="2"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"ne </a:t>
            </a:r>
            <a:r>
              <a:rPr lang="sr-Latn-RS" spc="-1" dirty="0">
                <a:solidFill>
                  <a:srgbClr val="000000"/>
                </a:solidFill>
                <a:latin typeface="Times New Roman" pitchFamily="18" charset="0"/>
                <a:cs typeface="Times New Roman" pitchFamily="18" charset="0"/>
              </a:rPr>
              <a:t>alociraj pri promašaju </a:t>
            </a:r>
            <a:r>
              <a:rPr lang="sr-Latn-RS" spc="-1" dirty="0" smtClean="0">
                <a:solidFill>
                  <a:srgbClr val="000000"/>
                </a:solidFill>
                <a:latin typeface="Times New Roman" pitchFamily="18" charset="0"/>
                <a:cs typeface="Times New Roman" pitchFamily="18" charset="0"/>
              </a:rPr>
              <a:t>upisa</a:t>
            </a:r>
            <a:r>
              <a:rPr lang="sr-Latn-RS" spc="-1" dirty="0" smtClean="0">
                <a:solidFill>
                  <a:srgbClr val="000000"/>
                </a:solidFill>
                <a:latin typeface="Times New Roman" pitchFamily="18" charset="0"/>
                <a:cs typeface="Times New Roman" pitchFamily="18" charset="0"/>
              </a:rPr>
              <a:t>" (eng. </a:t>
            </a:r>
            <a:r>
              <a:rPr lang="sr-Latn-RS" i="1" spc="-1" dirty="0" smtClean="0">
                <a:solidFill>
                  <a:srgbClr val="000000"/>
                </a:solidFill>
                <a:latin typeface="Times New Roman" pitchFamily="18" charset="0"/>
                <a:cs typeface="Times New Roman" pitchFamily="18" charset="0"/>
              </a:rPr>
              <a:t>no-write allocate</a:t>
            </a:r>
            <a:r>
              <a:rPr lang="sr-Latn-RS" spc="-1" dirty="0" smtClean="0">
                <a:solidFill>
                  <a:srgbClr val="000000"/>
                </a:solidFill>
                <a:latin typeface="Times New Roman" pitchFamily="18" charset="0"/>
                <a:cs typeface="Times New Roman" pitchFamily="18" charset="0"/>
              </a:rPr>
              <a:t>) </a:t>
            </a:r>
          </a:p>
          <a:p>
            <a:pPr marL="1200240" lvl="1"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Pri pogotku upisa: </a:t>
            </a:r>
          </a:p>
          <a:p>
            <a:pPr marL="1657440" lvl="2"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"upis-nazad" (eng. </a:t>
            </a:r>
            <a:r>
              <a:rPr lang="sr-Latn-RS" i="1" spc="-1" dirty="0" smtClean="0">
                <a:solidFill>
                  <a:srgbClr val="000000"/>
                </a:solidFill>
                <a:latin typeface="Times New Roman" pitchFamily="18" charset="0"/>
                <a:cs typeface="Times New Roman" pitchFamily="18" charset="0"/>
              </a:rPr>
              <a:t>write-back</a:t>
            </a:r>
            <a:r>
              <a:rPr lang="sr-Latn-RS" spc="-1" dirty="0" smtClean="0">
                <a:solidFill>
                  <a:srgbClr val="000000"/>
                </a:solidFill>
                <a:latin typeface="Times New Roman" pitchFamily="18" charset="0"/>
                <a:cs typeface="Times New Roman" pitchFamily="18" charset="0"/>
              </a:rPr>
              <a:t>)</a:t>
            </a:r>
          </a:p>
          <a:p>
            <a:pPr marL="1657440" lvl="2"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"upis-kroz" (eng. </a:t>
            </a:r>
            <a:r>
              <a:rPr lang="sr-Latn-RS" i="1" spc="-1" dirty="0" smtClean="0">
                <a:solidFill>
                  <a:srgbClr val="000000"/>
                </a:solidFill>
                <a:latin typeface="Times New Roman" pitchFamily="18" charset="0"/>
                <a:cs typeface="Times New Roman" pitchFamily="18" charset="0"/>
              </a:rPr>
              <a:t>write-through</a:t>
            </a:r>
            <a:r>
              <a:rPr lang="sr-Latn-RS" spc="-1" dirty="0" smtClean="0">
                <a:solidFill>
                  <a:srgbClr val="000000"/>
                </a:solidFill>
                <a:latin typeface="Times New Roman" pitchFamily="18" charset="0"/>
                <a:cs typeface="Times New Roman" pitchFamily="18" charset="0"/>
              </a:rPr>
              <a:t>) </a:t>
            </a:r>
            <a:endParaRPr lang="sr-Latn-RS" spc="-1" dirty="0" smtClean="0">
              <a:solidFill>
                <a:srgbClr val="000000"/>
              </a:solidFill>
              <a:latin typeface="Times New Roman" pitchFamily="18" charset="0"/>
              <a:cs typeface="Times New Roman" pitchFamily="18" charset="0"/>
            </a:endParaRPr>
          </a:p>
          <a:p>
            <a:pPr marL="743040" indent="-284760">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Polisa razdeljenosti:</a:t>
            </a:r>
          </a:p>
          <a:p>
            <a:pPr marL="1200240" lvl="2"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Ujedinjen keš</a:t>
            </a:r>
          </a:p>
          <a:p>
            <a:pPr marL="1200240" lvl="2" indent="-284760">
              <a:spcBef>
                <a:spcPts val="561"/>
              </a:spcBef>
              <a:buClr>
                <a:srgbClr val="000000"/>
              </a:buClr>
              <a:buFont typeface="Arial"/>
              <a:buChar char="•"/>
            </a:pPr>
            <a:r>
              <a:rPr lang="sr-Latn-RS" spc="-1" dirty="0">
                <a:solidFill>
                  <a:srgbClr val="000000"/>
                </a:solidFill>
                <a:latin typeface="Times New Roman" pitchFamily="18" charset="0"/>
                <a:cs typeface="Times New Roman" pitchFamily="18" charset="0"/>
              </a:rPr>
              <a:t>Razeljen keš (posebna memorija za podatke i instrukcije</a:t>
            </a:r>
            <a:r>
              <a:rPr lang="sr-Latn-RS" spc="-1" dirty="0" smtClean="0">
                <a:solidFill>
                  <a:srgbClr val="000000"/>
                </a:solidFill>
                <a:latin typeface="Times New Roman" pitchFamily="18" charset="0"/>
                <a:cs typeface="Times New Roman" pitchFamily="18" charset="0"/>
              </a:rPr>
              <a:t>)</a:t>
            </a:r>
            <a:endParaRPr lang="sr-Latn-RS" spc="-1" dirty="0" smtClean="0">
              <a:solidFill>
                <a:srgbClr val="000000"/>
              </a:solidFill>
              <a:latin typeface="Times New Roman" pitchFamily="18" charset="0"/>
              <a:ea typeface="DejaVu Sans"/>
              <a:cs typeface="Times New Roman" pitchFamily="18" charset="0"/>
            </a:endParaRPr>
          </a:p>
          <a:p>
            <a:pPr marL="743040" indent="-284760">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Polisa inkluzije</a:t>
            </a:r>
          </a:p>
          <a:p>
            <a:pPr marL="915480" lvl="1">
              <a:spcBef>
                <a:spcPts val="561"/>
              </a:spcBef>
              <a:buClr>
                <a:srgbClr val="000000"/>
              </a:buClr>
            </a:pPr>
            <a:endParaRPr lang="sr-Latn-RS" spc="-1" dirty="0" smtClean="0">
              <a:solidFill>
                <a:srgbClr val="000000"/>
              </a:solidFill>
              <a:latin typeface="Times New Roman" pitchFamily="18" charset="0"/>
              <a:ea typeface="DejaVu Sans"/>
              <a:cs typeface="Times New Roman" pitchFamily="18" charset="0"/>
            </a:endParaRPr>
          </a:p>
        </p:txBody>
      </p:sp>
    </p:spTree>
    <p:extLst>
      <p:ext uri="{BB962C8B-B14F-4D97-AF65-F5344CB8AC3E}">
        <p14:creationId xmlns:p14="http://schemas.microsoft.com/office/powerpoint/2010/main" val="2697712194"/>
      </p:ext>
    </p:extLst>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nodePh="1">
                                  <p:stCondLst>
                                    <p:cond delay="0"/>
                                  </p:stCondLst>
                                  <p:endCondLst>
                                    <p:cond evt="begin" delay="0">
                                      <p:tn val="5"/>
                                    </p:cond>
                                  </p:end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23806" y="76200"/>
            <a:ext cx="4508239" cy="640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3" name="CustomShape 1"/>
          <p:cNvSpPr/>
          <p:nvPr/>
        </p:nvSpPr>
        <p:spPr>
          <a:xfrm>
            <a:off x="457200" y="76200"/>
            <a:ext cx="388620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sr-Latn-RS" sz="3600" b="1" strike="noStrike" spc="-1" dirty="0" smtClean="0">
                <a:solidFill>
                  <a:srgbClr val="000000"/>
                </a:solidFill>
                <a:latin typeface="Calibri"/>
                <a:ea typeface="DejaVu Sans"/>
              </a:rPr>
              <a:t>RISC-V jezgro</a:t>
            </a:r>
            <a:endParaRPr lang="en-US" sz="3600" b="0" strike="noStrike" spc="-1" dirty="0">
              <a:latin typeface="Arial"/>
            </a:endParaRPr>
          </a:p>
        </p:txBody>
      </p:sp>
      <p:sp>
        <p:nvSpPr>
          <p:cNvPr id="94" name="CustomShape 2"/>
          <p:cNvSpPr/>
          <p:nvPr/>
        </p:nvSpPr>
        <p:spPr>
          <a:xfrm>
            <a:off x="457200" y="1371600"/>
            <a:ext cx="8228520" cy="4753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endParaRPr lang="en-US" sz="1400" spc="-1" dirty="0">
              <a:solidFill>
                <a:srgbClr val="000000"/>
              </a:solidFill>
              <a:latin typeface="Times New Roman" pitchFamily="18" charset="0"/>
              <a:ea typeface="DejaVu Sans"/>
              <a:cs typeface="Times New Roman" pitchFamily="18" charset="0"/>
            </a:endParaRPr>
          </a:p>
        </p:txBody>
      </p:sp>
      <p:sp>
        <p:nvSpPr>
          <p:cNvPr id="5" name="CustomShape 2"/>
          <p:cNvSpPr/>
          <p:nvPr/>
        </p:nvSpPr>
        <p:spPr>
          <a:xfrm>
            <a:off x="419370" y="838200"/>
            <a:ext cx="3961860" cy="5791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744030" indent="-285750">
              <a:spcBef>
                <a:spcPts val="561"/>
              </a:spcBef>
              <a:buClr>
                <a:srgbClr val="000000"/>
              </a:buClr>
              <a:buFont typeface="Arial" pitchFamily="34" charset="0"/>
              <a:buChar char="•"/>
            </a:pPr>
            <a:r>
              <a:rPr lang="sr-Latn-RS" spc="-1" dirty="0" smtClean="0">
                <a:solidFill>
                  <a:srgbClr val="000000"/>
                </a:solidFill>
                <a:latin typeface="Times New Roman" pitchFamily="18" charset="0"/>
                <a:ea typeface="DejaVu Sans"/>
                <a:cs typeface="Times New Roman" pitchFamily="18" charset="0"/>
              </a:rPr>
              <a:t>32-bitni procesor </a:t>
            </a:r>
            <a:r>
              <a:rPr lang="sr-Latn-RS" i="1" spc="-1" dirty="0">
                <a:solidFill>
                  <a:srgbClr val="000000"/>
                </a:solidFill>
                <a:latin typeface="Times New Roman" pitchFamily="18" charset="0"/>
                <a:cs typeface="Times New Roman" pitchFamily="18" charset="0"/>
              </a:rPr>
              <a:t>RV32I</a:t>
            </a:r>
            <a:r>
              <a:rPr lang="sr-Latn-RS" spc="-1" dirty="0">
                <a:solidFill>
                  <a:srgbClr val="000000"/>
                </a:solidFill>
                <a:latin typeface="Times New Roman" pitchFamily="18" charset="0"/>
                <a:cs typeface="Times New Roman" pitchFamily="18" charset="0"/>
              </a:rPr>
              <a:t> </a:t>
            </a:r>
            <a:r>
              <a:rPr lang="sr-Latn-RS" spc="-1" dirty="0" smtClean="0">
                <a:solidFill>
                  <a:srgbClr val="000000"/>
                </a:solidFill>
                <a:latin typeface="Times New Roman" pitchFamily="18" charset="0"/>
                <a:ea typeface="DejaVu Sans"/>
                <a:cs typeface="Times New Roman" pitchFamily="18" charset="0"/>
              </a:rPr>
              <a:t>sa implementiranim osnovnim setom instrukcija za rad sa celim brojevima (eng. </a:t>
            </a:r>
            <a:r>
              <a:rPr lang="sr-Latn-RS" i="1" spc="-1" dirty="0" smtClean="0">
                <a:solidFill>
                  <a:srgbClr val="000000"/>
                </a:solidFill>
                <a:latin typeface="Times New Roman" pitchFamily="18" charset="0"/>
                <a:ea typeface="DejaVu Sans"/>
                <a:cs typeface="Times New Roman" pitchFamily="18" charset="0"/>
              </a:rPr>
              <a:t>Integer</a:t>
            </a:r>
            <a:r>
              <a:rPr lang="sr-Latn-RS" spc="-1" dirty="0" smtClean="0">
                <a:solidFill>
                  <a:srgbClr val="000000"/>
                </a:solidFill>
                <a:latin typeface="Times New Roman" pitchFamily="18" charset="0"/>
                <a:ea typeface="DejaVu Sans"/>
                <a:cs typeface="Times New Roman" pitchFamily="18" charset="0"/>
              </a:rPr>
              <a:t>)</a:t>
            </a:r>
          </a:p>
          <a:p>
            <a:pPr marL="744030" indent="-285750">
              <a:spcBef>
                <a:spcPts val="561"/>
              </a:spcBef>
              <a:buClr>
                <a:srgbClr val="000000"/>
              </a:buClr>
              <a:buFont typeface="Arial" pitchFamily="34" charset="0"/>
              <a:buChar char="•"/>
            </a:pPr>
            <a:r>
              <a:rPr lang="sr-Latn-RS" spc="-1" dirty="0" smtClean="0">
                <a:solidFill>
                  <a:srgbClr val="000000"/>
                </a:solidFill>
                <a:latin typeface="Times New Roman" pitchFamily="18" charset="0"/>
                <a:ea typeface="DejaVu Sans"/>
                <a:cs typeface="Times New Roman" pitchFamily="18" charset="0"/>
              </a:rPr>
              <a:t>5 faza izvršavanja protočne obrade podataka</a:t>
            </a:r>
          </a:p>
          <a:p>
            <a:pPr marL="744030" indent="-285750">
              <a:spcBef>
                <a:spcPts val="561"/>
              </a:spcBef>
              <a:buClr>
                <a:srgbClr val="000000"/>
              </a:buClr>
              <a:buFont typeface="Arial" pitchFamily="34" charset="0"/>
              <a:buChar char="•"/>
            </a:pPr>
            <a:r>
              <a:rPr lang="sr-Latn-RS" spc="-1" dirty="0" smtClean="0">
                <a:solidFill>
                  <a:srgbClr val="000000"/>
                </a:solidFill>
                <a:latin typeface="Times New Roman" pitchFamily="18" charset="0"/>
                <a:ea typeface="DejaVu Sans"/>
                <a:cs typeface="Times New Roman" pitchFamily="18" charset="0"/>
              </a:rPr>
              <a:t>Hazardi razrešeni prosleđivanjem podataka</a:t>
            </a:r>
            <a:r>
              <a:rPr lang="sr-Latn-RS" spc="-1" dirty="0">
                <a:solidFill>
                  <a:srgbClr val="000000"/>
                </a:solidFill>
                <a:latin typeface="Times New Roman" pitchFamily="18" charset="0"/>
                <a:ea typeface="DejaVu Sans"/>
                <a:cs typeface="Times New Roman" pitchFamily="18" charset="0"/>
              </a:rPr>
              <a:t> </a:t>
            </a:r>
            <a:r>
              <a:rPr lang="sr-Latn-RS" spc="-1" dirty="0" smtClean="0">
                <a:solidFill>
                  <a:srgbClr val="000000"/>
                </a:solidFill>
                <a:latin typeface="Times New Roman" pitchFamily="18" charset="0"/>
                <a:ea typeface="DejaVu Sans"/>
                <a:cs typeface="Times New Roman" pitchFamily="18" charset="0"/>
              </a:rPr>
              <a:t>i zadržavanjem protočne obrade</a:t>
            </a:r>
          </a:p>
          <a:p>
            <a:pPr marL="744030" indent="-285750">
              <a:spcBef>
                <a:spcPts val="561"/>
              </a:spcBef>
              <a:buClr>
                <a:srgbClr val="000000"/>
              </a:buClr>
              <a:buFont typeface="Arial" pitchFamily="34" charset="0"/>
              <a:buChar char="•"/>
            </a:pPr>
            <a:r>
              <a:rPr lang="sr-Latn-RS" spc="-1" dirty="0" smtClean="0">
                <a:solidFill>
                  <a:srgbClr val="000000"/>
                </a:solidFill>
                <a:latin typeface="Times New Roman" pitchFamily="18" charset="0"/>
                <a:ea typeface="DejaVu Sans"/>
                <a:cs typeface="Times New Roman" pitchFamily="18" charset="0"/>
              </a:rPr>
              <a:t>Uvek se predpostavlja da se skok neće izvršiti, instrukcije skokova se izvršavaju u EX fazi</a:t>
            </a:r>
          </a:p>
          <a:p>
            <a:pPr marL="744030" indent="-285750">
              <a:spcBef>
                <a:spcPts val="561"/>
              </a:spcBef>
              <a:buClr>
                <a:srgbClr val="000000"/>
              </a:buClr>
              <a:buFont typeface="Arial" pitchFamily="34" charset="0"/>
              <a:buChar char="•"/>
            </a:pPr>
            <a:r>
              <a:rPr lang="sr-Latn-RS" spc="-1" dirty="0" smtClean="0">
                <a:solidFill>
                  <a:srgbClr val="000000"/>
                </a:solidFill>
                <a:latin typeface="Times New Roman" pitchFamily="18" charset="0"/>
                <a:ea typeface="DejaVu Sans"/>
                <a:cs typeface="Times New Roman" pitchFamily="18" charset="0"/>
              </a:rPr>
              <a:t>Uvedeni dodatni signali za komunikaciju sa memorijskim podsistemom</a:t>
            </a:r>
          </a:p>
          <a:p>
            <a:pPr marL="744030" indent="-285750">
              <a:spcBef>
                <a:spcPts val="561"/>
              </a:spcBef>
              <a:buClr>
                <a:srgbClr val="000000"/>
              </a:buClr>
              <a:buFont typeface="Arial" pitchFamily="34" charset="0"/>
              <a:buChar char="•"/>
            </a:pPr>
            <a:r>
              <a:rPr lang="sr-Latn-RS" spc="-1" dirty="0" smtClean="0">
                <a:solidFill>
                  <a:srgbClr val="000000"/>
                </a:solidFill>
                <a:latin typeface="Times New Roman" pitchFamily="18" charset="0"/>
                <a:ea typeface="DejaVu Sans"/>
                <a:cs typeface="Times New Roman" pitchFamily="18" charset="0"/>
              </a:rPr>
              <a:t>Implementacija odrađena na Zybo ploči:</a:t>
            </a:r>
          </a:p>
          <a:p>
            <a:pPr marL="1201230" lvl="1" indent="-285750">
              <a:spcBef>
                <a:spcPts val="561"/>
              </a:spcBef>
              <a:buClr>
                <a:srgbClr val="000000"/>
              </a:buClr>
              <a:buFont typeface="Arial" pitchFamily="34" charset="0"/>
              <a:buChar char="•"/>
            </a:pPr>
            <a:r>
              <a:rPr lang="sr-Latn-RS" spc="-1" dirty="0" smtClean="0">
                <a:solidFill>
                  <a:srgbClr val="000000"/>
                </a:solidFill>
                <a:latin typeface="Times New Roman" pitchFamily="18" charset="0"/>
                <a:ea typeface="DejaVu Sans"/>
                <a:cs typeface="Times New Roman" pitchFamily="18" charset="0"/>
              </a:rPr>
              <a:t>100 MHz</a:t>
            </a:r>
          </a:p>
          <a:p>
            <a:pPr marL="1201230" lvl="1" indent="-285750">
              <a:spcBef>
                <a:spcPts val="561"/>
              </a:spcBef>
              <a:buClr>
                <a:srgbClr val="000000"/>
              </a:buClr>
              <a:buFont typeface="Arial" pitchFamily="34" charset="0"/>
              <a:buChar char="•"/>
            </a:pPr>
            <a:r>
              <a:rPr lang="sr-Latn-RS" spc="-1" dirty="0" smtClean="0">
                <a:solidFill>
                  <a:srgbClr val="000000"/>
                </a:solidFill>
                <a:latin typeface="Times New Roman" pitchFamily="18" charset="0"/>
                <a:ea typeface="DejaVu Sans"/>
                <a:cs typeface="Times New Roman" pitchFamily="18" charset="0"/>
              </a:rPr>
              <a:t>1475 LUT6 i 1540 FF</a:t>
            </a:r>
          </a:p>
        </p:txBody>
      </p:sp>
    </p:spTree>
    <p:extLst>
      <p:ext uri="{BB962C8B-B14F-4D97-AF65-F5344CB8AC3E}">
        <p14:creationId xmlns:p14="http://schemas.microsoft.com/office/powerpoint/2010/main" val="4133169945"/>
      </p:ext>
    </p:extLst>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nodePh="1">
                                  <p:stCondLst>
                                    <p:cond delay="0"/>
                                  </p:stCondLst>
                                  <p:endCondLst>
                                    <p:cond evt="begin" delay="0">
                                      <p:tn val="5"/>
                                    </p:cond>
                                  </p:end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457200" y="7620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endParaRPr lang="en-US" sz="3600" b="0" strike="noStrike" spc="-1" dirty="0">
              <a:latin typeface="Arial"/>
            </a:endParaRPr>
          </a:p>
        </p:txBody>
      </p:sp>
      <p:sp>
        <p:nvSpPr>
          <p:cNvPr id="94" name="CustomShape 2"/>
          <p:cNvSpPr/>
          <p:nvPr/>
        </p:nvSpPr>
        <p:spPr>
          <a:xfrm>
            <a:off x="422516" y="1371600"/>
            <a:ext cx="8228520" cy="4753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endParaRPr lang="en-US" sz="1400" spc="-1" dirty="0">
              <a:solidFill>
                <a:srgbClr val="000000"/>
              </a:solidFill>
              <a:latin typeface="Times New Roman" pitchFamily="18" charset="0"/>
              <a:ea typeface="DejaVu Sans"/>
              <a:cs typeface="Times New Roman" pitchFamily="18" charset="0"/>
            </a:endParaRPr>
          </a:p>
        </p:txBody>
      </p:sp>
      <p:sp>
        <p:nvSpPr>
          <p:cNvPr id="5" name="CustomShape 2"/>
          <p:cNvSpPr/>
          <p:nvPr/>
        </p:nvSpPr>
        <p:spPr>
          <a:xfrm>
            <a:off x="225447" y="1371600"/>
            <a:ext cx="8651036" cy="4648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743040" indent="-284760">
              <a:lnSpc>
                <a:spcPct val="100000"/>
              </a:lnSpc>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Uvedeni su sledeći parametri koji određuju dimenzije i osobine keš podsistema:</a:t>
            </a:r>
          </a:p>
          <a:p>
            <a:pPr marL="1200240" lvl="1" indent="-284760">
              <a:spcBef>
                <a:spcPts val="561"/>
              </a:spcBef>
              <a:buClr>
                <a:srgbClr val="000000"/>
              </a:buClr>
              <a:buFont typeface="Arial"/>
              <a:buChar char="•"/>
            </a:pPr>
            <a:r>
              <a:rPr lang="sr-Latn-RS" i="1" spc="-1" dirty="0" smtClean="0">
                <a:solidFill>
                  <a:srgbClr val="000000"/>
                </a:solidFill>
                <a:latin typeface="Times New Roman" pitchFamily="18" charset="0"/>
                <a:cs typeface="Times New Roman" pitchFamily="18" charset="0"/>
              </a:rPr>
              <a:t>BLOCK_SIZE</a:t>
            </a:r>
            <a:r>
              <a:rPr lang="sr-Latn-RS" spc="-1" dirty="0" smtClean="0">
                <a:solidFill>
                  <a:srgbClr val="000000"/>
                </a:solidFill>
                <a:latin typeface="Times New Roman" pitchFamily="18" charset="0"/>
                <a:cs typeface="Times New Roman" pitchFamily="18" charset="0"/>
              </a:rPr>
              <a:t> - veličina keš bloka u bajtovima</a:t>
            </a:r>
          </a:p>
          <a:p>
            <a:pPr marL="1201230" lvl="1" indent="-284760">
              <a:spcBef>
                <a:spcPts val="561"/>
              </a:spcBef>
              <a:buClr>
                <a:srgbClr val="000000"/>
              </a:buClr>
              <a:buFont typeface="Arial"/>
              <a:buChar char="•"/>
            </a:pPr>
            <a:r>
              <a:rPr lang="sr-Latn-RS" i="1" spc="-1" dirty="0">
                <a:solidFill>
                  <a:srgbClr val="000000"/>
                </a:solidFill>
                <a:latin typeface="Times New Roman" pitchFamily="18" charset="0"/>
                <a:cs typeface="Times New Roman" pitchFamily="18" charset="0"/>
              </a:rPr>
              <a:t>LVL1_CACHE_SIZE</a:t>
            </a:r>
            <a:r>
              <a:rPr lang="sr-Latn-RS" spc="-1" dirty="0">
                <a:solidFill>
                  <a:srgbClr val="000000"/>
                </a:solidFill>
                <a:latin typeface="Times New Roman" pitchFamily="18" charset="0"/>
                <a:cs typeface="Times New Roman" pitchFamily="18" charset="0"/>
              </a:rPr>
              <a:t> - veličina keševa prvog nivoa (za instrukcije i podatke)</a:t>
            </a:r>
          </a:p>
          <a:p>
            <a:pPr marL="1201230" lvl="1" indent="-284760">
              <a:spcBef>
                <a:spcPts val="561"/>
              </a:spcBef>
              <a:buClr>
                <a:srgbClr val="000000"/>
              </a:buClr>
              <a:buFont typeface="Arial"/>
              <a:buChar char="•"/>
            </a:pPr>
            <a:r>
              <a:rPr lang="en-US" i="1" spc="-1" dirty="0">
                <a:solidFill>
                  <a:srgbClr val="000000"/>
                </a:solidFill>
                <a:latin typeface="Times New Roman" pitchFamily="18" charset="0"/>
                <a:cs typeface="Times New Roman" pitchFamily="18" charset="0"/>
              </a:rPr>
              <a:t>LVL2_CACHE_SIZE</a:t>
            </a:r>
            <a:r>
              <a:rPr lang="en-US" spc="-1" dirty="0">
                <a:solidFill>
                  <a:srgbClr val="000000"/>
                </a:solidFill>
                <a:latin typeface="Times New Roman" pitchFamily="18" charset="0"/>
                <a:cs typeface="Times New Roman" pitchFamily="18" charset="0"/>
              </a:rPr>
              <a:t> - </a:t>
            </a:r>
            <a:r>
              <a:rPr lang="en-US" spc="-1" dirty="0" err="1">
                <a:solidFill>
                  <a:srgbClr val="000000"/>
                </a:solidFill>
                <a:latin typeface="Times New Roman" pitchFamily="18" charset="0"/>
                <a:cs typeface="Times New Roman" pitchFamily="18" charset="0"/>
              </a:rPr>
              <a:t>veličina</a:t>
            </a:r>
            <a:r>
              <a:rPr lang="en-US" spc="-1" dirty="0">
                <a:solidFill>
                  <a:srgbClr val="000000"/>
                </a:solidFill>
                <a:latin typeface="Times New Roman" pitchFamily="18" charset="0"/>
                <a:cs typeface="Times New Roman" pitchFamily="18" charset="0"/>
              </a:rPr>
              <a:t> </a:t>
            </a:r>
            <a:r>
              <a:rPr lang="sr-Latn-RS" spc="-1" dirty="0" smtClean="0">
                <a:solidFill>
                  <a:srgbClr val="000000"/>
                </a:solidFill>
                <a:latin typeface="Times New Roman" pitchFamily="18" charset="0"/>
                <a:cs typeface="Times New Roman" pitchFamily="18" charset="0"/>
              </a:rPr>
              <a:t>jednog smera </a:t>
            </a:r>
            <a:r>
              <a:rPr lang="en-US" spc="-1" dirty="0" err="1" smtClean="0">
                <a:solidFill>
                  <a:srgbClr val="000000"/>
                </a:solidFill>
                <a:latin typeface="Times New Roman" pitchFamily="18" charset="0"/>
                <a:cs typeface="Times New Roman" pitchFamily="18" charset="0"/>
              </a:rPr>
              <a:t>keša</a:t>
            </a:r>
            <a:r>
              <a:rPr lang="en-US" spc="-1" dirty="0" smtClean="0">
                <a:solidFill>
                  <a:srgbClr val="000000"/>
                </a:solidFill>
                <a:latin typeface="Times New Roman" pitchFamily="18" charset="0"/>
                <a:cs typeface="Times New Roman" pitchFamily="18" charset="0"/>
              </a:rPr>
              <a:t> </a:t>
            </a:r>
            <a:r>
              <a:rPr lang="en-US" spc="-1" dirty="0" err="1">
                <a:solidFill>
                  <a:srgbClr val="000000"/>
                </a:solidFill>
                <a:latin typeface="Times New Roman" pitchFamily="18" charset="0"/>
                <a:cs typeface="Times New Roman" pitchFamily="18" charset="0"/>
              </a:rPr>
              <a:t>drugog</a:t>
            </a:r>
            <a:r>
              <a:rPr lang="en-US" spc="-1" dirty="0">
                <a:solidFill>
                  <a:srgbClr val="000000"/>
                </a:solidFill>
                <a:latin typeface="Times New Roman" pitchFamily="18" charset="0"/>
                <a:cs typeface="Times New Roman" pitchFamily="18" charset="0"/>
              </a:rPr>
              <a:t> </a:t>
            </a:r>
            <a:r>
              <a:rPr lang="en-US" spc="-1" dirty="0" err="1" smtClean="0">
                <a:solidFill>
                  <a:srgbClr val="000000"/>
                </a:solidFill>
                <a:latin typeface="Times New Roman" pitchFamily="18" charset="0"/>
                <a:cs typeface="Times New Roman" pitchFamily="18" charset="0"/>
              </a:rPr>
              <a:t>nivoa</a:t>
            </a:r>
            <a:endParaRPr lang="sr-Latn-RS" spc="-1" dirty="0" smtClean="0">
              <a:solidFill>
                <a:srgbClr val="000000"/>
              </a:solidFill>
              <a:latin typeface="Times New Roman" pitchFamily="18" charset="0"/>
              <a:cs typeface="Times New Roman" pitchFamily="18" charset="0"/>
            </a:endParaRPr>
          </a:p>
          <a:p>
            <a:pPr marL="1201230" lvl="1" indent="-284760">
              <a:spcBef>
                <a:spcPts val="561"/>
              </a:spcBef>
              <a:buClr>
                <a:srgbClr val="000000"/>
              </a:buClr>
              <a:buFont typeface="Arial"/>
              <a:buChar char="•"/>
            </a:pPr>
            <a:r>
              <a:rPr lang="sr-Latn-RS" i="1" spc="-1" dirty="0" smtClean="0">
                <a:solidFill>
                  <a:srgbClr val="000000"/>
                </a:solidFill>
                <a:latin typeface="Times New Roman" pitchFamily="18" charset="0"/>
                <a:cs typeface="Times New Roman" pitchFamily="18" charset="0"/>
              </a:rPr>
              <a:t>LVL2C_ASSOCIATIVITY</a:t>
            </a:r>
            <a:r>
              <a:rPr lang="sr-Latn-RS" spc="-1" dirty="0" smtClean="0">
                <a:solidFill>
                  <a:srgbClr val="000000"/>
                </a:solidFill>
                <a:latin typeface="Times New Roman" pitchFamily="18" charset="0"/>
                <a:cs typeface="Times New Roman" pitchFamily="18" charset="0"/>
              </a:rPr>
              <a:t> - asocijativnost drugog nivoa keša - koliko će puta biti replicirani keš i memorija za čuvanje tagova drugog nivoa.</a:t>
            </a:r>
          </a:p>
          <a:p>
            <a:pPr marL="1201230" lvl="1" indent="-284760">
              <a:spcBef>
                <a:spcPts val="561"/>
              </a:spcBef>
              <a:buClr>
                <a:srgbClr val="000000"/>
              </a:buClr>
              <a:buFont typeface="Arial"/>
              <a:buChar char="•"/>
            </a:pPr>
            <a:r>
              <a:rPr lang="sr-Latn-RS" i="1" spc="-1" dirty="0" smtClean="0">
                <a:solidFill>
                  <a:srgbClr val="000000"/>
                </a:solidFill>
                <a:latin typeface="Times New Roman" pitchFamily="18" charset="0"/>
                <a:cs typeface="Times New Roman" pitchFamily="18" charset="0"/>
              </a:rPr>
              <a:t>TS_BRAM_TYPE</a:t>
            </a:r>
            <a:r>
              <a:rPr lang="sr-Latn-RS" spc="-1" dirty="0" smtClean="0">
                <a:solidFill>
                  <a:srgbClr val="000000"/>
                </a:solidFill>
                <a:latin typeface="Times New Roman" pitchFamily="18" charset="0"/>
                <a:cs typeface="Times New Roman" pitchFamily="18" charset="0"/>
              </a:rPr>
              <a:t> - tip blok RAM memorija u kojima se čuvaju tagovi drugog nivoa keša. Ovaj parametar je tipa string, i podržava dve vrednosti:</a:t>
            </a:r>
          </a:p>
          <a:p>
            <a:pPr marL="1658430" lvl="2" indent="-284760">
              <a:spcBef>
                <a:spcPts val="561"/>
              </a:spcBef>
              <a:buClr>
                <a:srgbClr val="000000"/>
              </a:buClr>
              <a:buFont typeface="Arial"/>
              <a:buChar char="•"/>
            </a:pPr>
            <a:r>
              <a:rPr lang="sr-Latn-RS" i="1" spc="-1" dirty="0" smtClean="0">
                <a:solidFill>
                  <a:srgbClr val="000000"/>
                </a:solidFill>
                <a:latin typeface="Times New Roman" pitchFamily="18" charset="0"/>
                <a:cs typeface="Times New Roman" pitchFamily="18" charset="0"/>
              </a:rPr>
              <a:t>"HIGH_PERFORMANCE"</a:t>
            </a:r>
            <a:r>
              <a:rPr lang="sr-Latn-RS" spc="-1" dirty="0" smtClean="0">
                <a:solidFill>
                  <a:srgbClr val="000000"/>
                </a:solidFill>
                <a:latin typeface="Times New Roman" pitchFamily="18" charset="0"/>
                <a:cs typeface="Times New Roman" pitchFamily="18" charset="0"/>
              </a:rPr>
              <a:t> - uključen izlazni registar, čitanje podataka zahteva dve periode takta, ali se dobija manje kašnjenje od rastuće ivice do uspostavljanja stabilnog signala.</a:t>
            </a:r>
          </a:p>
          <a:p>
            <a:pPr marL="1658430" lvl="2" indent="-284760">
              <a:spcBef>
                <a:spcPts val="561"/>
              </a:spcBef>
              <a:buClr>
                <a:srgbClr val="000000"/>
              </a:buClr>
              <a:buFont typeface="Arial"/>
              <a:buChar char="•"/>
            </a:pPr>
            <a:r>
              <a:rPr lang="sr-Latn-RS" i="1" spc="-1" dirty="0" smtClean="0">
                <a:solidFill>
                  <a:srgbClr val="000000"/>
                </a:solidFill>
                <a:latin typeface="Times New Roman" pitchFamily="18" charset="0"/>
                <a:cs typeface="Times New Roman" pitchFamily="18" charset="0"/>
              </a:rPr>
              <a:t>"LOW_LATENCY" </a:t>
            </a:r>
            <a:r>
              <a:rPr lang="sr-Latn-RS" spc="-1" dirty="0" smtClean="0">
                <a:solidFill>
                  <a:srgbClr val="000000"/>
                </a:solidFill>
                <a:latin typeface="Times New Roman" pitchFamily="18" charset="0"/>
                <a:cs typeface="Times New Roman" pitchFamily="18" charset="0"/>
              </a:rPr>
              <a:t>- isključen izlazni registar, podaci se čitaju na prvu rastuću ivicu takta, lošije vreme uspostavljanja signala.</a:t>
            </a:r>
            <a:endParaRPr lang="sr-Latn-RS" spc="-1" dirty="0">
              <a:solidFill>
                <a:srgbClr val="000000"/>
              </a:solidFill>
              <a:latin typeface="Times New Roman" pitchFamily="18" charset="0"/>
              <a:cs typeface="Times New Roman" pitchFamily="18" charset="0"/>
            </a:endParaRPr>
          </a:p>
        </p:txBody>
      </p:sp>
      <p:sp>
        <p:nvSpPr>
          <p:cNvPr id="6" name="CustomShape 1"/>
          <p:cNvSpPr/>
          <p:nvPr/>
        </p:nvSpPr>
        <p:spPr>
          <a:xfrm>
            <a:off x="422516" y="7147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sr-Latn-RS" sz="3600" b="1" spc="-1" dirty="0" smtClean="0">
                <a:solidFill>
                  <a:srgbClr val="000000"/>
                </a:solidFill>
                <a:latin typeface="Calibri"/>
              </a:rPr>
              <a:t>Parametrizacija keš podsistema</a:t>
            </a:r>
            <a:endParaRPr lang="en-US" sz="3600" b="0" strike="noStrike" spc="-1" dirty="0">
              <a:latin typeface="Arial"/>
            </a:endParaRPr>
          </a:p>
        </p:txBody>
      </p:sp>
    </p:spTree>
    <p:extLst>
      <p:ext uri="{BB962C8B-B14F-4D97-AF65-F5344CB8AC3E}">
        <p14:creationId xmlns:p14="http://schemas.microsoft.com/office/powerpoint/2010/main" val="1396479240"/>
      </p:ext>
    </p:extLst>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nodePh="1">
                                  <p:stCondLst>
                                    <p:cond delay="0"/>
                                  </p:stCondLst>
                                  <p:endCondLst>
                                    <p:cond evt="begin" delay="0">
                                      <p:tn val="5"/>
                                    </p:cond>
                                  </p:end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457200" y="7620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sr-Latn-RS" sz="3600" b="1" spc="-1" dirty="0" smtClean="0">
                <a:solidFill>
                  <a:srgbClr val="000000"/>
                </a:solidFill>
                <a:latin typeface="Calibri"/>
              </a:rPr>
              <a:t>Prvi nivo keš podsistema</a:t>
            </a:r>
            <a:endParaRPr lang="en-US" sz="3600" b="0" strike="noStrike" spc="-1" dirty="0">
              <a:latin typeface="Arial"/>
            </a:endParaRPr>
          </a:p>
        </p:txBody>
      </p:sp>
      <p:sp>
        <p:nvSpPr>
          <p:cNvPr id="94" name="CustomShape 2"/>
          <p:cNvSpPr/>
          <p:nvPr/>
        </p:nvSpPr>
        <p:spPr>
          <a:xfrm>
            <a:off x="457200" y="1371600"/>
            <a:ext cx="8228520" cy="4753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endParaRPr lang="en-US" sz="1400" spc="-1" dirty="0">
              <a:solidFill>
                <a:srgbClr val="000000"/>
              </a:solidFill>
              <a:latin typeface="Times New Roman" pitchFamily="18" charset="0"/>
              <a:ea typeface="DejaVu Sans"/>
              <a:cs typeface="Times New Roman" pitchFamily="18" charset="0"/>
            </a:endParaRPr>
          </a:p>
        </p:txBody>
      </p:sp>
      <p:sp>
        <p:nvSpPr>
          <p:cNvPr id="5" name="CustomShape 2"/>
          <p:cNvSpPr/>
          <p:nvPr/>
        </p:nvSpPr>
        <p:spPr>
          <a:xfrm>
            <a:off x="609600" y="914400"/>
            <a:ext cx="8228520" cy="571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743040"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Keš za </a:t>
            </a:r>
            <a:r>
              <a:rPr lang="sr-Latn-RS" spc="-1" dirty="0">
                <a:solidFill>
                  <a:srgbClr val="000000"/>
                </a:solidFill>
                <a:latin typeface="Times New Roman" pitchFamily="18" charset="0"/>
                <a:cs typeface="Times New Roman" pitchFamily="18" charset="0"/>
              </a:rPr>
              <a:t>instrukcije (eng. </a:t>
            </a:r>
            <a:r>
              <a:rPr lang="sr-Latn-RS" i="1" spc="-1" dirty="0">
                <a:solidFill>
                  <a:srgbClr val="000000"/>
                </a:solidFill>
                <a:latin typeface="Times New Roman" pitchFamily="18" charset="0"/>
                <a:cs typeface="Times New Roman" pitchFamily="18" charset="0"/>
              </a:rPr>
              <a:t>Instruction Cache</a:t>
            </a:r>
            <a:r>
              <a:rPr lang="sr-Latn-RS" spc="-1" dirty="0">
                <a:solidFill>
                  <a:srgbClr val="000000"/>
                </a:solidFill>
                <a:latin typeface="Times New Roman" pitchFamily="18" charset="0"/>
                <a:cs typeface="Times New Roman" pitchFamily="18" charset="0"/>
              </a:rPr>
              <a:t>)</a:t>
            </a:r>
          </a:p>
          <a:p>
            <a:pPr marL="1200240" lvl="1" indent="-284760">
              <a:spcBef>
                <a:spcPts val="561"/>
              </a:spcBef>
              <a:buClr>
                <a:srgbClr val="000000"/>
              </a:buClr>
              <a:buFont typeface="Arial"/>
              <a:buChar char="•"/>
            </a:pPr>
            <a:r>
              <a:rPr lang="sr-Latn-RS" spc="-1" dirty="0">
                <a:solidFill>
                  <a:srgbClr val="000000"/>
                </a:solidFill>
                <a:latin typeface="Times New Roman" pitchFamily="18" charset="0"/>
                <a:cs typeface="Times New Roman" pitchFamily="18" charset="0"/>
              </a:rPr>
              <a:t>Jednopristupna memorija sa asinhronim čitanjem. Širine podatka je 32 bita a broj podataka je </a:t>
            </a:r>
            <a:r>
              <a:rPr lang="sr-Latn-RS" i="1" spc="-1" dirty="0">
                <a:solidFill>
                  <a:srgbClr val="000000"/>
                </a:solidFill>
                <a:latin typeface="Times New Roman" pitchFamily="18" charset="0"/>
                <a:cs typeface="Times New Roman" pitchFamily="18" charset="0"/>
              </a:rPr>
              <a:t>LVL1_CACHE_SIZE</a:t>
            </a:r>
            <a:r>
              <a:rPr lang="sr-Latn-RS" spc="-1" dirty="0">
                <a:solidFill>
                  <a:srgbClr val="000000"/>
                </a:solidFill>
                <a:latin typeface="Times New Roman" pitchFamily="18" charset="0"/>
                <a:cs typeface="Times New Roman" pitchFamily="18" charset="0"/>
              </a:rPr>
              <a:t>/4.</a:t>
            </a:r>
          </a:p>
          <a:p>
            <a:pPr marL="743040" indent="-284760">
              <a:lnSpc>
                <a:spcPct val="100000"/>
              </a:lnSpc>
              <a:spcBef>
                <a:spcPts val="561"/>
              </a:spcBef>
              <a:buClr>
                <a:srgbClr val="000000"/>
              </a:buClr>
              <a:buFont typeface="Arial"/>
              <a:buChar char="•"/>
            </a:pPr>
            <a:r>
              <a:rPr lang="sr-Latn-RS" spc="-1" dirty="0">
                <a:solidFill>
                  <a:srgbClr val="000000"/>
                </a:solidFill>
                <a:latin typeface="Times New Roman" pitchFamily="18" charset="0"/>
                <a:cs typeface="Times New Roman" pitchFamily="18" charset="0"/>
              </a:rPr>
              <a:t>Memorija za čuvanje tagova keša </a:t>
            </a:r>
            <a:r>
              <a:rPr lang="sr-Latn-RS" spc="-1" dirty="0" smtClean="0">
                <a:solidFill>
                  <a:srgbClr val="000000"/>
                </a:solidFill>
                <a:latin typeface="Times New Roman" pitchFamily="18" charset="0"/>
                <a:cs typeface="Times New Roman" pitchFamily="18" charset="0"/>
              </a:rPr>
              <a:t>instrukcija (eng. </a:t>
            </a:r>
            <a:r>
              <a:rPr lang="sr-Latn-RS" i="1" spc="-1" dirty="0" smtClean="0">
                <a:solidFill>
                  <a:srgbClr val="000000"/>
                </a:solidFill>
                <a:latin typeface="Times New Roman" pitchFamily="18" charset="0"/>
                <a:cs typeface="Times New Roman" pitchFamily="18" charset="0"/>
              </a:rPr>
              <a:t>Instruction Tag Store</a:t>
            </a:r>
            <a:r>
              <a:rPr lang="sr-Latn-RS" spc="-1" dirty="0" smtClean="0">
                <a:solidFill>
                  <a:srgbClr val="000000"/>
                </a:solidFill>
                <a:latin typeface="Times New Roman" pitchFamily="18" charset="0"/>
                <a:cs typeface="Times New Roman" pitchFamily="18" charset="0"/>
              </a:rPr>
              <a:t>)</a:t>
            </a:r>
            <a:endParaRPr lang="sr-Latn-RS" spc="-1" dirty="0">
              <a:solidFill>
                <a:srgbClr val="000000"/>
              </a:solidFill>
              <a:latin typeface="Times New Roman" pitchFamily="18" charset="0"/>
              <a:cs typeface="Times New Roman" pitchFamily="18" charset="0"/>
            </a:endParaRPr>
          </a:p>
          <a:p>
            <a:pPr marL="1200240" lvl="1" indent="-284760">
              <a:spcBef>
                <a:spcPts val="561"/>
              </a:spcBef>
              <a:buClr>
                <a:srgbClr val="000000"/>
              </a:buClr>
              <a:buFont typeface="Arial"/>
              <a:buChar char="•"/>
            </a:pPr>
            <a:r>
              <a:rPr lang="sr-Latn-RS" spc="-1" dirty="0">
                <a:solidFill>
                  <a:srgbClr val="000000"/>
                </a:solidFill>
                <a:latin typeface="Times New Roman" pitchFamily="18" charset="0"/>
                <a:cs typeface="Times New Roman" pitchFamily="18" charset="0"/>
              </a:rPr>
              <a:t>Jednopristupna memorija sa asinhronim čitanjem. </a:t>
            </a:r>
            <a:r>
              <a:rPr lang="sr-Latn-RS" spc="-1" dirty="0">
                <a:solidFill>
                  <a:srgbClr val="000000"/>
                </a:solidFill>
                <a:latin typeface="Times New Roman" pitchFamily="18" charset="0"/>
                <a:cs typeface="Times New Roman" pitchFamily="18" charset="0"/>
              </a:rPr>
              <a:t>Broj podataka je </a:t>
            </a:r>
            <a:r>
              <a:rPr lang="sr-Latn-RS" i="1" spc="-1" dirty="0">
                <a:solidFill>
                  <a:srgbClr val="000000"/>
                </a:solidFill>
                <a:latin typeface="Times New Roman" pitchFamily="18" charset="0"/>
                <a:cs typeface="Times New Roman" pitchFamily="18" charset="0"/>
              </a:rPr>
              <a:t>LVL1_CACHE_SIZE/BLOCK_SIZE</a:t>
            </a:r>
            <a:r>
              <a:rPr lang="sr-Latn-RS" spc="-1" dirty="0">
                <a:solidFill>
                  <a:srgbClr val="000000"/>
                </a:solidFill>
                <a:latin typeface="Times New Roman" pitchFamily="18" charset="0"/>
                <a:cs typeface="Times New Roman" pitchFamily="18" charset="0"/>
              </a:rPr>
              <a:t> (broj blokova u kešu) a širina podataka (</a:t>
            </a:r>
            <a:r>
              <a:rPr lang="sr-Latn-RS" spc="-1" dirty="0" smtClean="0">
                <a:solidFill>
                  <a:srgbClr val="000000"/>
                </a:solidFill>
                <a:latin typeface="Times New Roman" pitchFamily="18" charset="0"/>
                <a:cs typeface="Times New Roman" pitchFamily="18" charset="0"/>
              </a:rPr>
              <a:t>32-log</a:t>
            </a:r>
            <a:r>
              <a:rPr lang="sr-Latn-RS" spc="-1" baseline="-25000" dirty="0" smtClean="0">
                <a:solidFill>
                  <a:srgbClr val="000000"/>
                </a:solidFill>
                <a:latin typeface="Times New Roman" pitchFamily="18" charset="0"/>
                <a:cs typeface="Times New Roman" pitchFamily="18" charset="0"/>
              </a:rPr>
              <a:t>2 </a:t>
            </a:r>
            <a:r>
              <a:rPr lang="sr-Latn-RS" spc="-1" dirty="0" smtClean="0">
                <a:solidFill>
                  <a:srgbClr val="000000"/>
                </a:solidFill>
                <a:latin typeface="Times New Roman" pitchFamily="18" charset="0"/>
                <a:cs typeface="Times New Roman" pitchFamily="18" charset="0"/>
              </a:rPr>
              <a:t>(</a:t>
            </a:r>
            <a:r>
              <a:rPr lang="sr-Latn-RS" i="1" spc="-1" dirty="0">
                <a:solidFill>
                  <a:srgbClr val="000000"/>
                </a:solidFill>
                <a:latin typeface="Times New Roman" pitchFamily="18" charset="0"/>
                <a:cs typeface="Times New Roman" pitchFamily="18" charset="0"/>
              </a:rPr>
              <a:t>LVL1_CACHE_SIZE</a:t>
            </a:r>
            <a:r>
              <a:rPr lang="sr-Latn-RS" spc="-1" dirty="0">
                <a:solidFill>
                  <a:srgbClr val="000000"/>
                </a:solidFill>
                <a:latin typeface="Times New Roman" pitchFamily="18" charset="0"/>
                <a:cs typeface="Times New Roman" pitchFamily="18" charset="0"/>
              </a:rPr>
              <a:t>)), širina taga polja</a:t>
            </a:r>
          </a:p>
          <a:p>
            <a:pPr marL="743040" indent="-284760">
              <a:spcBef>
                <a:spcPts val="561"/>
              </a:spcBef>
              <a:buClr>
                <a:srgbClr val="000000"/>
              </a:buClr>
              <a:buFont typeface="Arial"/>
              <a:buChar char="•"/>
            </a:pPr>
            <a:r>
              <a:rPr lang="en-US" spc="-1" dirty="0" err="1">
                <a:solidFill>
                  <a:srgbClr val="000000"/>
                </a:solidFill>
                <a:latin typeface="Times New Roman" pitchFamily="18" charset="0"/>
                <a:cs typeface="Times New Roman" pitchFamily="18" charset="0"/>
              </a:rPr>
              <a:t>Keš</a:t>
            </a:r>
            <a:r>
              <a:rPr lang="en-US" spc="-1" dirty="0">
                <a:solidFill>
                  <a:srgbClr val="000000"/>
                </a:solidFill>
                <a:latin typeface="Times New Roman" pitchFamily="18" charset="0"/>
                <a:cs typeface="Times New Roman" pitchFamily="18" charset="0"/>
              </a:rPr>
              <a:t> </a:t>
            </a:r>
            <a:r>
              <a:rPr lang="en-US" spc="-1" dirty="0" err="1">
                <a:solidFill>
                  <a:srgbClr val="000000"/>
                </a:solidFill>
                <a:latin typeface="Times New Roman" pitchFamily="18" charset="0"/>
                <a:cs typeface="Times New Roman" pitchFamily="18" charset="0"/>
              </a:rPr>
              <a:t>za</a:t>
            </a:r>
            <a:r>
              <a:rPr lang="en-US" spc="-1" dirty="0">
                <a:solidFill>
                  <a:srgbClr val="000000"/>
                </a:solidFill>
                <a:latin typeface="Times New Roman" pitchFamily="18" charset="0"/>
                <a:cs typeface="Times New Roman" pitchFamily="18" charset="0"/>
              </a:rPr>
              <a:t> </a:t>
            </a:r>
            <a:r>
              <a:rPr lang="en-US" spc="-1" dirty="0" err="1">
                <a:solidFill>
                  <a:srgbClr val="000000"/>
                </a:solidFill>
                <a:latin typeface="Times New Roman" pitchFamily="18" charset="0"/>
                <a:cs typeface="Times New Roman" pitchFamily="18" charset="0"/>
              </a:rPr>
              <a:t>podatke</a:t>
            </a:r>
            <a:r>
              <a:rPr lang="sr-Latn-RS" spc="-1" dirty="0">
                <a:solidFill>
                  <a:srgbClr val="000000"/>
                </a:solidFill>
                <a:latin typeface="Times New Roman" pitchFamily="18" charset="0"/>
                <a:cs typeface="Times New Roman" pitchFamily="18" charset="0"/>
              </a:rPr>
              <a:t> (eng. </a:t>
            </a:r>
            <a:r>
              <a:rPr lang="sr-Latn-RS" i="1" spc="-1" dirty="0">
                <a:solidFill>
                  <a:srgbClr val="000000"/>
                </a:solidFill>
                <a:latin typeface="Times New Roman" pitchFamily="18" charset="0"/>
                <a:cs typeface="Times New Roman" pitchFamily="18" charset="0"/>
              </a:rPr>
              <a:t>Data Cache</a:t>
            </a:r>
            <a:r>
              <a:rPr lang="sr-Latn-RS" spc="-1" dirty="0">
                <a:solidFill>
                  <a:srgbClr val="000000"/>
                </a:solidFill>
                <a:latin typeface="Times New Roman" pitchFamily="18" charset="0"/>
                <a:cs typeface="Times New Roman" pitchFamily="18" charset="0"/>
              </a:rPr>
              <a:t>)</a:t>
            </a:r>
          </a:p>
          <a:p>
            <a:pPr marL="1200240" lvl="1" indent="-284760">
              <a:spcBef>
                <a:spcPts val="561"/>
              </a:spcBef>
              <a:buClr>
                <a:srgbClr val="000000"/>
              </a:buClr>
              <a:buFont typeface="Arial"/>
              <a:buChar char="•"/>
            </a:pPr>
            <a:r>
              <a:rPr lang="sr-Latn-RS" spc="-1" dirty="0">
                <a:solidFill>
                  <a:srgbClr val="000000"/>
                </a:solidFill>
                <a:latin typeface="Times New Roman" pitchFamily="18" charset="0"/>
                <a:cs typeface="Times New Roman" pitchFamily="18" charset="0"/>
              </a:rPr>
              <a:t>Jednopristupna memorija sa asinhronim čitanjem i bajt adresibilnom dozvolom upisa (eng. byte-write). </a:t>
            </a:r>
            <a:r>
              <a:rPr lang="sr-Latn-RS" spc="-1" dirty="0">
                <a:solidFill>
                  <a:srgbClr val="000000"/>
                </a:solidFill>
                <a:latin typeface="Times New Roman" pitchFamily="18" charset="0"/>
                <a:cs typeface="Times New Roman" pitchFamily="18" charset="0"/>
              </a:rPr>
              <a:t>Širine podatka je 32 bita a broj podataka je </a:t>
            </a:r>
            <a:r>
              <a:rPr lang="sr-Latn-RS" i="1" spc="-1" dirty="0" smtClean="0">
                <a:solidFill>
                  <a:srgbClr val="000000"/>
                </a:solidFill>
                <a:latin typeface="Times New Roman" pitchFamily="18" charset="0"/>
                <a:cs typeface="Times New Roman" pitchFamily="18" charset="0"/>
              </a:rPr>
              <a:t>LVL1_CACHE_SIZE/4</a:t>
            </a:r>
            <a:r>
              <a:rPr lang="sr-Latn-RS" spc="-1" dirty="0" smtClean="0">
                <a:solidFill>
                  <a:srgbClr val="000000"/>
                </a:solidFill>
                <a:latin typeface="Times New Roman" pitchFamily="18" charset="0"/>
                <a:cs typeface="Times New Roman" pitchFamily="18" charset="0"/>
              </a:rPr>
              <a:t>.</a:t>
            </a:r>
          </a:p>
          <a:p>
            <a:pPr marL="743040" indent="-284760">
              <a:spcBef>
                <a:spcPts val="561"/>
              </a:spcBef>
              <a:buClr>
                <a:srgbClr val="000000"/>
              </a:buClr>
              <a:buFont typeface="Arial"/>
              <a:buChar char="•"/>
            </a:pPr>
            <a:r>
              <a:rPr lang="en-US" spc="-1" dirty="0" err="1" smtClean="0">
                <a:solidFill>
                  <a:srgbClr val="000000"/>
                </a:solidFill>
                <a:latin typeface="Times New Roman" pitchFamily="18" charset="0"/>
                <a:cs typeface="Times New Roman" pitchFamily="18" charset="0"/>
              </a:rPr>
              <a:t>Memorija</a:t>
            </a:r>
            <a:r>
              <a:rPr lang="en-US" spc="-1" dirty="0" smtClean="0">
                <a:solidFill>
                  <a:srgbClr val="000000"/>
                </a:solidFill>
                <a:latin typeface="Times New Roman" pitchFamily="18" charset="0"/>
                <a:cs typeface="Times New Roman" pitchFamily="18" charset="0"/>
              </a:rPr>
              <a:t> </a:t>
            </a:r>
            <a:r>
              <a:rPr lang="en-US" spc="-1" dirty="0" err="1">
                <a:solidFill>
                  <a:srgbClr val="000000"/>
                </a:solidFill>
                <a:latin typeface="Times New Roman" pitchFamily="18" charset="0"/>
                <a:cs typeface="Times New Roman" pitchFamily="18" charset="0"/>
              </a:rPr>
              <a:t>za</a:t>
            </a:r>
            <a:r>
              <a:rPr lang="en-US" spc="-1" dirty="0">
                <a:solidFill>
                  <a:srgbClr val="000000"/>
                </a:solidFill>
                <a:latin typeface="Times New Roman" pitchFamily="18" charset="0"/>
                <a:cs typeface="Times New Roman" pitchFamily="18" charset="0"/>
              </a:rPr>
              <a:t> </a:t>
            </a:r>
            <a:r>
              <a:rPr lang="en-US" spc="-1" dirty="0" err="1">
                <a:solidFill>
                  <a:srgbClr val="000000"/>
                </a:solidFill>
                <a:latin typeface="Times New Roman" pitchFamily="18" charset="0"/>
                <a:cs typeface="Times New Roman" pitchFamily="18" charset="0"/>
              </a:rPr>
              <a:t>čuvanje</a:t>
            </a:r>
            <a:r>
              <a:rPr lang="en-US" spc="-1" dirty="0">
                <a:solidFill>
                  <a:srgbClr val="000000"/>
                </a:solidFill>
                <a:latin typeface="Times New Roman" pitchFamily="18" charset="0"/>
                <a:cs typeface="Times New Roman" pitchFamily="18" charset="0"/>
              </a:rPr>
              <a:t> </a:t>
            </a:r>
            <a:r>
              <a:rPr lang="en-US" spc="-1" dirty="0" err="1">
                <a:solidFill>
                  <a:srgbClr val="000000"/>
                </a:solidFill>
                <a:latin typeface="Times New Roman" pitchFamily="18" charset="0"/>
                <a:cs typeface="Times New Roman" pitchFamily="18" charset="0"/>
              </a:rPr>
              <a:t>tagova</a:t>
            </a:r>
            <a:r>
              <a:rPr lang="en-US" spc="-1" dirty="0">
                <a:solidFill>
                  <a:srgbClr val="000000"/>
                </a:solidFill>
                <a:latin typeface="Times New Roman" pitchFamily="18" charset="0"/>
                <a:cs typeface="Times New Roman" pitchFamily="18" charset="0"/>
              </a:rPr>
              <a:t> </a:t>
            </a:r>
            <a:r>
              <a:rPr lang="en-US" spc="-1" dirty="0" err="1">
                <a:solidFill>
                  <a:srgbClr val="000000"/>
                </a:solidFill>
                <a:latin typeface="Times New Roman" pitchFamily="18" charset="0"/>
                <a:cs typeface="Times New Roman" pitchFamily="18" charset="0"/>
              </a:rPr>
              <a:t>keša</a:t>
            </a:r>
            <a:r>
              <a:rPr lang="en-US" spc="-1" dirty="0">
                <a:solidFill>
                  <a:srgbClr val="000000"/>
                </a:solidFill>
                <a:latin typeface="Times New Roman" pitchFamily="18" charset="0"/>
                <a:cs typeface="Times New Roman" pitchFamily="18" charset="0"/>
              </a:rPr>
              <a:t> </a:t>
            </a:r>
            <a:r>
              <a:rPr lang="en-US" spc="-1" dirty="0" err="1">
                <a:solidFill>
                  <a:srgbClr val="000000"/>
                </a:solidFill>
                <a:latin typeface="Times New Roman" pitchFamily="18" charset="0"/>
                <a:cs typeface="Times New Roman" pitchFamily="18" charset="0"/>
              </a:rPr>
              <a:t>podataka</a:t>
            </a:r>
            <a:r>
              <a:rPr lang="sr-Latn-RS" spc="-1" dirty="0">
                <a:solidFill>
                  <a:srgbClr val="000000"/>
                </a:solidFill>
                <a:latin typeface="Times New Roman" pitchFamily="18" charset="0"/>
                <a:cs typeface="Times New Roman" pitchFamily="18" charset="0"/>
              </a:rPr>
              <a:t> </a:t>
            </a:r>
            <a:r>
              <a:rPr lang="sr-Latn-RS" spc="-1" dirty="0" smtClean="0">
                <a:solidFill>
                  <a:srgbClr val="000000"/>
                </a:solidFill>
                <a:latin typeface="Times New Roman" pitchFamily="18" charset="0"/>
                <a:cs typeface="Times New Roman" pitchFamily="18" charset="0"/>
              </a:rPr>
              <a:t>(eng. </a:t>
            </a:r>
            <a:r>
              <a:rPr lang="sr-Latn-RS" i="1" spc="-1" dirty="0" smtClean="0">
                <a:solidFill>
                  <a:srgbClr val="000000"/>
                </a:solidFill>
                <a:latin typeface="Times New Roman" pitchFamily="18" charset="0"/>
                <a:cs typeface="Times New Roman" pitchFamily="18" charset="0"/>
              </a:rPr>
              <a:t>Data Tag Store</a:t>
            </a:r>
            <a:r>
              <a:rPr lang="sr-Latn-RS" spc="-1" dirty="0" smtClean="0">
                <a:solidFill>
                  <a:srgbClr val="000000"/>
                </a:solidFill>
                <a:latin typeface="Times New Roman" pitchFamily="18" charset="0"/>
                <a:cs typeface="Times New Roman" pitchFamily="18" charset="0"/>
              </a:rPr>
              <a:t>)</a:t>
            </a:r>
          </a:p>
          <a:p>
            <a:pPr marL="1200240" lvl="1"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Jednopristupna memorija sa asinhronim čitanjem. Broj podataka je</a:t>
            </a:r>
          </a:p>
          <a:p>
            <a:pPr marL="1200240" lvl="1" indent="-284760">
              <a:spcBef>
                <a:spcPts val="561"/>
              </a:spcBef>
              <a:buClr>
                <a:srgbClr val="000000"/>
              </a:buClr>
              <a:buFont typeface="Arial"/>
              <a:buChar char="•"/>
            </a:pPr>
            <a:r>
              <a:rPr lang="sr-Latn-RS" i="1" spc="-1" dirty="0" smtClean="0">
                <a:solidFill>
                  <a:srgbClr val="000000"/>
                </a:solidFill>
                <a:latin typeface="Times New Roman" pitchFamily="18" charset="0"/>
                <a:cs typeface="Times New Roman" pitchFamily="18" charset="0"/>
              </a:rPr>
              <a:t>LVL1_CACHE_SIZE/BLOCK_SIZE</a:t>
            </a:r>
            <a:r>
              <a:rPr lang="sr-Latn-RS" spc="-1" dirty="0" smtClean="0">
                <a:solidFill>
                  <a:srgbClr val="000000"/>
                </a:solidFill>
                <a:latin typeface="Times New Roman" pitchFamily="18" charset="0"/>
                <a:cs typeface="Times New Roman" pitchFamily="18" charset="0"/>
              </a:rPr>
              <a:t> (broj blokova u kešu) a širina podataka (32-log</a:t>
            </a:r>
            <a:r>
              <a:rPr lang="sr-Latn-RS" spc="-1" baseline="-25000" dirty="0" smtClean="0">
                <a:solidFill>
                  <a:srgbClr val="000000"/>
                </a:solidFill>
                <a:latin typeface="Times New Roman" pitchFamily="18" charset="0"/>
                <a:cs typeface="Times New Roman" pitchFamily="18" charset="0"/>
              </a:rPr>
              <a:t>2</a:t>
            </a:r>
            <a:r>
              <a:rPr lang="sr-Latn-RS" spc="-1" dirty="0" smtClean="0">
                <a:solidFill>
                  <a:srgbClr val="000000"/>
                </a:solidFill>
                <a:latin typeface="Times New Roman" pitchFamily="18" charset="0"/>
                <a:cs typeface="Times New Roman" pitchFamily="18" charset="0"/>
              </a:rPr>
              <a:t>(</a:t>
            </a:r>
            <a:r>
              <a:rPr lang="sr-Latn-RS" i="1" spc="-1" dirty="0" smtClean="0">
                <a:solidFill>
                  <a:srgbClr val="000000"/>
                </a:solidFill>
                <a:latin typeface="Times New Roman" pitchFamily="18" charset="0"/>
                <a:cs typeface="Times New Roman" pitchFamily="18" charset="0"/>
              </a:rPr>
              <a:t>LVL1_CACHE_SIZE</a:t>
            </a:r>
            <a:r>
              <a:rPr lang="sr-Latn-RS" spc="-1" dirty="0" smtClean="0">
                <a:solidFill>
                  <a:srgbClr val="000000"/>
                </a:solidFill>
                <a:latin typeface="Times New Roman" pitchFamily="18" charset="0"/>
                <a:cs typeface="Times New Roman" pitchFamily="18" charset="0"/>
              </a:rPr>
              <a:t>)+2), što je širina taga za prvi nivo keša, plus "valid" i "dirty" bitovi.</a:t>
            </a:r>
            <a:endParaRPr lang="sr-Latn-RS" spc="-1" dirty="0">
              <a:solidFill>
                <a:srgbClr val="000000"/>
              </a:solidFill>
              <a:latin typeface="Times New Roman" pitchFamily="18" charset="0"/>
              <a:cs typeface="Times New Roman" pitchFamily="18" charset="0"/>
            </a:endParaRPr>
          </a:p>
        </p:txBody>
      </p:sp>
    </p:spTree>
    <p:extLst>
      <p:ext uri="{BB962C8B-B14F-4D97-AF65-F5344CB8AC3E}">
        <p14:creationId xmlns:p14="http://schemas.microsoft.com/office/powerpoint/2010/main" val="3423384801"/>
      </p:ext>
    </p:extLst>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nodePh="1">
                                  <p:stCondLst>
                                    <p:cond delay="0"/>
                                  </p:stCondLst>
                                  <p:endCondLst>
                                    <p:cond evt="begin" delay="0">
                                      <p:tn val="5"/>
                                    </p:cond>
                                  </p:end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457200" y="7620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sr-Latn-RS" sz="3600" b="1" spc="-1" dirty="0" smtClean="0">
                <a:solidFill>
                  <a:srgbClr val="000000"/>
                </a:solidFill>
                <a:latin typeface="Calibri"/>
              </a:rPr>
              <a:t>Prvi nivo keš podsistema</a:t>
            </a:r>
            <a:endParaRPr lang="en-US" sz="3600" b="0" strike="noStrike" spc="-1" dirty="0">
              <a:latin typeface="Arial"/>
            </a:endParaRPr>
          </a:p>
        </p:txBody>
      </p:sp>
      <p:sp>
        <p:nvSpPr>
          <p:cNvPr id="94" name="CustomShape 2"/>
          <p:cNvSpPr/>
          <p:nvPr/>
        </p:nvSpPr>
        <p:spPr>
          <a:xfrm>
            <a:off x="457200" y="1371600"/>
            <a:ext cx="8228520" cy="4753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endParaRPr lang="en-US" sz="1400" spc="-1" dirty="0">
              <a:solidFill>
                <a:srgbClr val="000000"/>
              </a:solidFill>
              <a:latin typeface="Times New Roman" pitchFamily="18" charset="0"/>
              <a:ea typeface="DejaVu Sans"/>
              <a:cs typeface="Times New Roman" pitchFamily="18" charset="0"/>
            </a:endParaRPr>
          </a:p>
        </p:txBody>
      </p:sp>
      <p:sp>
        <p:nvSpPr>
          <p:cNvPr id="5" name="CustomShape 2"/>
          <p:cNvSpPr/>
          <p:nvPr/>
        </p:nvSpPr>
        <p:spPr>
          <a:xfrm>
            <a:off x="609600" y="914400"/>
            <a:ext cx="8228520" cy="571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743040" indent="-284760">
              <a:spcBef>
                <a:spcPts val="561"/>
              </a:spcBef>
              <a:buClr>
                <a:srgbClr val="000000"/>
              </a:buClr>
              <a:buFont typeface="Arial"/>
              <a:buChar char="•"/>
            </a:pPr>
            <a:endParaRPr lang="sr-Latn-RS" spc="-1" dirty="0">
              <a:solidFill>
                <a:srgbClr val="000000"/>
              </a:solidFill>
              <a:latin typeface="Times New Roman" pitchFamily="18" charset="0"/>
              <a:cs typeface="Times New Roman" pitchFamily="18" charset="0"/>
            </a:endParaRPr>
          </a:p>
        </p:txBody>
      </p:sp>
      <p:pic>
        <p:nvPicPr>
          <p:cNvPr id="819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b="33480"/>
          <a:stretch/>
        </p:blipFill>
        <p:spPr bwMode="auto">
          <a:xfrm>
            <a:off x="1600200" y="3657600"/>
            <a:ext cx="7007848" cy="27354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CustomShape 2"/>
          <p:cNvSpPr/>
          <p:nvPr/>
        </p:nvSpPr>
        <p:spPr>
          <a:xfrm>
            <a:off x="228600" y="890820"/>
            <a:ext cx="8228520" cy="571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743040"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Razdeljen prvi nivo keša pravi problem sa održanjem koherencije između keša za instruckije i keša za podatke.</a:t>
            </a:r>
          </a:p>
          <a:p>
            <a:pPr marL="743040"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Pokušaj izvršavanja samomodifikujućeg koda (eng. </a:t>
            </a:r>
            <a:r>
              <a:rPr lang="sr-Latn-RS" i="1" spc="-1" dirty="0" smtClean="0">
                <a:solidFill>
                  <a:srgbClr val="000000"/>
                </a:solidFill>
                <a:latin typeface="Times New Roman" pitchFamily="18" charset="0"/>
                <a:cs typeface="Times New Roman" pitchFamily="18" charset="0"/>
              </a:rPr>
              <a:t>Self-modifying code</a:t>
            </a:r>
            <a:r>
              <a:rPr lang="sr-Latn-RS" spc="-1" dirty="0" smtClean="0">
                <a:solidFill>
                  <a:srgbClr val="000000"/>
                </a:solidFill>
                <a:latin typeface="Times New Roman" pitchFamily="18" charset="0"/>
                <a:cs typeface="Times New Roman" pitchFamily="18" charset="0"/>
              </a:rPr>
              <a:t>) će dovesti samo do izmene bloka u kešu za podatke, te ta promena neće biti vidljiva u kešu za instrukcije</a:t>
            </a:r>
          </a:p>
          <a:p>
            <a:pPr marL="743040"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U svrhu održanja koherencije između razdeljenih keševa je u RISC-V arhitekturi definisana instrukcija </a:t>
            </a:r>
            <a:r>
              <a:rPr lang="sr-Latn-RS" i="1" spc="-1" dirty="0" smtClean="0">
                <a:solidFill>
                  <a:srgbClr val="000000"/>
                </a:solidFill>
                <a:latin typeface="Times New Roman" pitchFamily="18" charset="0"/>
                <a:cs typeface="Times New Roman" pitchFamily="18" charset="0"/>
              </a:rPr>
              <a:t>fence.I</a:t>
            </a:r>
            <a:r>
              <a:rPr lang="sr-Latn-RS" spc="-1" dirty="0" smtClean="0">
                <a:solidFill>
                  <a:srgbClr val="000000"/>
                </a:solidFill>
                <a:latin typeface="Times New Roman" pitchFamily="18" charset="0"/>
                <a:cs typeface="Times New Roman" pitchFamily="18" charset="0"/>
              </a:rPr>
              <a:t> koja nalaže da će nakon njenog izvršavanja, sve promene u kešu za podatke biti vidljive i u kešu za instrukcije</a:t>
            </a:r>
            <a:endParaRPr lang="sr-Latn-RS" i="1" spc="-1" dirty="0" smtClean="0">
              <a:solidFill>
                <a:srgbClr val="000000"/>
              </a:solidFill>
              <a:latin typeface="Times New Roman" pitchFamily="18" charset="0"/>
              <a:cs typeface="Times New Roman" pitchFamily="18" charset="0"/>
            </a:endParaRPr>
          </a:p>
          <a:p>
            <a:pPr marL="743040" indent="-284760">
              <a:spcBef>
                <a:spcPts val="600"/>
              </a:spcBef>
              <a:buClr>
                <a:srgbClr val="000000"/>
              </a:buClr>
              <a:buFont typeface="Arial"/>
              <a:buChar char="•"/>
            </a:pPr>
            <a:r>
              <a:rPr lang="sr-Latn-RS" spc="-1" dirty="0" smtClean="0">
                <a:solidFill>
                  <a:srgbClr val="000000"/>
                </a:solidFill>
                <a:latin typeface="Times New Roman" pitchFamily="18" charset="0"/>
                <a:cs typeface="Times New Roman" pitchFamily="18" charset="0"/>
              </a:rPr>
              <a:t>Najlakša implementacija ove instrukcije je invalidiranje kompletnog keša za podatke. </a:t>
            </a:r>
            <a:r>
              <a:rPr lang="sr-Latn-RS" i="1" spc="-1" dirty="0" smtClean="0">
                <a:solidFill>
                  <a:srgbClr val="000000"/>
                </a:solidFill>
                <a:latin typeface="Times New Roman" pitchFamily="18" charset="0"/>
                <a:cs typeface="Times New Roman" pitchFamily="18" charset="0"/>
              </a:rPr>
              <a:t>VALID</a:t>
            </a:r>
            <a:r>
              <a:rPr lang="sr-Latn-RS" spc="-1" dirty="0" smtClean="0">
                <a:solidFill>
                  <a:srgbClr val="000000"/>
                </a:solidFill>
                <a:latin typeface="Times New Roman" pitchFamily="18" charset="0"/>
                <a:cs typeface="Times New Roman" pitchFamily="18" charset="0"/>
              </a:rPr>
              <a:t> bitovi </a:t>
            </a:r>
          </a:p>
          <a:p>
            <a:pPr marL="458280">
              <a:buClr>
                <a:srgbClr val="000000"/>
              </a:buClr>
            </a:pPr>
            <a:r>
              <a:rPr lang="sr-Latn-RS" i="1" spc="-1" dirty="0" smtClean="0">
                <a:solidFill>
                  <a:srgbClr val="000000"/>
                </a:solidFill>
                <a:latin typeface="Times New Roman" pitchFamily="18" charset="0"/>
                <a:cs typeface="Times New Roman" pitchFamily="18" charset="0"/>
              </a:rPr>
              <a:t>     Instruction tag store </a:t>
            </a:r>
            <a:r>
              <a:rPr lang="sr-Latn-RS" spc="-1" dirty="0" smtClean="0">
                <a:solidFill>
                  <a:srgbClr val="000000"/>
                </a:solidFill>
                <a:latin typeface="Times New Roman" pitchFamily="18" charset="0"/>
                <a:cs typeface="Times New Roman" pitchFamily="18" charset="0"/>
              </a:rPr>
              <a:t>memorije </a:t>
            </a:r>
          </a:p>
          <a:p>
            <a:pPr marL="458280">
              <a:buClr>
                <a:srgbClr val="000000"/>
              </a:buClr>
            </a:pPr>
            <a:r>
              <a:rPr lang="sr-Latn-RS" spc="-1" dirty="0" smtClean="0">
                <a:solidFill>
                  <a:srgbClr val="000000"/>
                </a:solidFill>
                <a:latin typeface="Times New Roman" pitchFamily="18" charset="0"/>
                <a:cs typeface="Times New Roman" pitchFamily="18" charset="0"/>
              </a:rPr>
              <a:t>     su stoga izbačeni u registar, </a:t>
            </a:r>
          </a:p>
          <a:p>
            <a:pPr marL="458280">
              <a:buClr>
                <a:srgbClr val="000000"/>
              </a:buClr>
            </a:pPr>
            <a:r>
              <a:rPr lang="sr-Latn-RS" spc="-1" dirty="0" smtClean="0">
                <a:solidFill>
                  <a:srgbClr val="000000"/>
                </a:solidFill>
                <a:latin typeface="Times New Roman" pitchFamily="18" charset="0"/>
                <a:cs typeface="Times New Roman" pitchFamily="18" charset="0"/>
              </a:rPr>
              <a:t>     kako bi se keš za instrukcije mogao </a:t>
            </a:r>
          </a:p>
          <a:p>
            <a:pPr marL="458280">
              <a:buClr>
                <a:srgbClr val="000000"/>
              </a:buClr>
            </a:pPr>
            <a:r>
              <a:rPr lang="sr-Latn-RS" spc="-1" dirty="0" smtClean="0">
                <a:solidFill>
                  <a:srgbClr val="000000"/>
                </a:solidFill>
                <a:latin typeface="Times New Roman" pitchFamily="18" charset="0"/>
                <a:cs typeface="Times New Roman" pitchFamily="18" charset="0"/>
              </a:rPr>
              <a:t>     invalidirati u jednom mašinskom ciklusu. </a:t>
            </a:r>
          </a:p>
        </p:txBody>
      </p:sp>
    </p:spTree>
    <p:extLst>
      <p:ext uri="{BB962C8B-B14F-4D97-AF65-F5344CB8AC3E}">
        <p14:creationId xmlns:p14="http://schemas.microsoft.com/office/powerpoint/2010/main" val="1611354495"/>
      </p:ext>
    </p:extLst>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nodePh="1">
                                  <p:stCondLst>
                                    <p:cond delay="0"/>
                                  </p:stCondLst>
                                  <p:endCondLst>
                                    <p:cond evt="begin" delay="0">
                                      <p:tn val="5"/>
                                    </p:cond>
                                  </p:end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457200" y="7620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sr-Latn-RS" sz="3600" b="1" spc="-1" dirty="0" smtClean="0">
                <a:solidFill>
                  <a:srgbClr val="000000"/>
                </a:solidFill>
                <a:latin typeface="Calibri"/>
              </a:rPr>
              <a:t>Drugi nivo keš podsistema</a:t>
            </a:r>
            <a:endParaRPr lang="en-US" sz="3600" b="0" strike="noStrike" spc="-1" dirty="0">
              <a:latin typeface="Arial"/>
            </a:endParaRPr>
          </a:p>
        </p:txBody>
      </p:sp>
      <p:sp>
        <p:nvSpPr>
          <p:cNvPr id="94" name="CustomShape 2"/>
          <p:cNvSpPr/>
          <p:nvPr/>
        </p:nvSpPr>
        <p:spPr>
          <a:xfrm>
            <a:off x="457200" y="1371600"/>
            <a:ext cx="8228520" cy="4753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endParaRPr lang="en-US" sz="1400" spc="-1" dirty="0">
              <a:solidFill>
                <a:srgbClr val="000000"/>
              </a:solidFill>
              <a:latin typeface="Times New Roman" pitchFamily="18" charset="0"/>
              <a:ea typeface="DejaVu Sans"/>
              <a:cs typeface="Times New Roman" pitchFamily="18" charset="0"/>
            </a:endParaRPr>
          </a:p>
        </p:txBody>
      </p:sp>
      <p:sp>
        <p:nvSpPr>
          <p:cNvPr id="5" name="CustomShape 2"/>
          <p:cNvSpPr/>
          <p:nvPr/>
        </p:nvSpPr>
        <p:spPr>
          <a:xfrm>
            <a:off x="609600" y="1066800"/>
            <a:ext cx="8228520" cy="5562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743040"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Keš drugog nivoa (eng. </a:t>
            </a:r>
            <a:r>
              <a:rPr lang="sr-Latn-RS" i="1" spc="-1" dirty="0" smtClean="0">
                <a:solidFill>
                  <a:srgbClr val="000000"/>
                </a:solidFill>
                <a:latin typeface="Times New Roman" pitchFamily="18" charset="0"/>
                <a:cs typeface="Times New Roman" pitchFamily="18" charset="0"/>
              </a:rPr>
              <a:t>Level 2 Cache</a:t>
            </a:r>
            <a:r>
              <a:rPr lang="sr-Latn-RS" spc="-1" dirty="0" smtClean="0">
                <a:solidFill>
                  <a:srgbClr val="000000"/>
                </a:solidFill>
                <a:latin typeface="Times New Roman" pitchFamily="18" charset="0"/>
                <a:cs typeface="Times New Roman" pitchFamily="18" charset="0"/>
              </a:rPr>
              <a:t>)</a:t>
            </a:r>
          </a:p>
          <a:p>
            <a:pPr marL="1200240" lvl="1"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Dvopristupna memorija sa sinhronim čitanjem. Širine podatka su 32 bita a broj podataka je </a:t>
            </a:r>
            <a:r>
              <a:rPr lang="sr-Latn-RS" i="1" spc="-1" dirty="0" smtClean="0">
                <a:solidFill>
                  <a:srgbClr val="000000"/>
                </a:solidFill>
                <a:latin typeface="Times New Roman" pitchFamily="18" charset="0"/>
                <a:cs typeface="Times New Roman" pitchFamily="18" charset="0"/>
              </a:rPr>
              <a:t>LVL2_CACHE_SIZE/4</a:t>
            </a:r>
            <a:r>
              <a:rPr lang="sr-Latn-RS" spc="-1" dirty="0" smtClean="0">
                <a:solidFill>
                  <a:srgbClr val="000000"/>
                </a:solidFill>
                <a:latin typeface="Times New Roman" pitchFamily="18" charset="0"/>
                <a:cs typeface="Times New Roman" pitchFamily="18" charset="0"/>
              </a:rPr>
              <a:t>.</a:t>
            </a:r>
          </a:p>
          <a:p>
            <a:pPr marL="743040"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Memorija za čuvanje tagova drugog nivoa keša (eng. </a:t>
            </a:r>
            <a:r>
              <a:rPr lang="sr-Latn-RS" i="1" spc="-1" dirty="0" smtClean="0">
                <a:solidFill>
                  <a:srgbClr val="000000"/>
                </a:solidFill>
                <a:latin typeface="Times New Roman" pitchFamily="18" charset="0"/>
                <a:cs typeface="Times New Roman" pitchFamily="18" charset="0"/>
              </a:rPr>
              <a:t>Level 2 Tag Store</a:t>
            </a:r>
            <a:r>
              <a:rPr lang="sr-Latn-RS" spc="-1" dirty="0" smtClean="0">
                <a:solidFill>
                  <a:srgbClr val="000000"/>
                </a:solidFill>
                <a:latin typeface="Times New Roman" pitchFamily="18" charset="0"/>
                <a:cs typeface="Times New Roman" pitchFamily="18" charset="0"/>
              </a:rPr>
              <a:t>)</a:t>
            </a:r>
          </a:p>
          <a:p>
            <a:pPr marL="1200240" lvl="1"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Dvopristupna memorija sa asinhronim čitanjem. Broj podataka je </a:t>
            </a:r>
            <a:r>
              <a:rPr lang="sr-Latn-RS" i="1" spc="-1" dirty="0" smtClean="0">
                <a:solidFill>
                  <a:srgbClr val="000000"/>
                </a:solidFill>
                <a:latin typeface="Times New Roman" pitchFamily="18" charset="0"/>
                <a:cs typeface="Times New Roman" pitchFamily="18" charset="0"/>
              </a:rPr>
              <a:t>LVL2_CACHE_SIZE/BLOCK_SIZE</a:t>
            </a:r>
            <a:r>
              <a:rPr lang="sr-Latn-RS" spc="-1" dirty="0" smtClean="0">
                <a:solidFill>
                  <a:srgbClr val="000000"/>
                </a:solidFill>
                <a:latin typeface="Times New Roman" pitchFamily="18" charset="0"/>
                <a:cs typeface="Times New Roman" pitchFamily="18" charset="0"/>
              </a:rPr>
              <a:t> (broj blokova u kešu) a širina podataka (32-log</a:t>
            </a:r>
            <a:r>
              <a:rPr lang="sr-Latn-RS" spc="-1" baseline="-25000" dirty="0" smtClean="0">
                <a:solidFill>
                  <a:srgbClr val="000000"/>
                </a:solidFill>
                <a:latin typeface="Times New Roman" pitchFamily="18" charset="0"/>
                <a:cs typeface="Times New Roman" pitchFamily="18" charset="0"/>
              </a:rPr>
              <a:t>2 </a:t>
            </a:r>
            <a:r>
              <a:rPr lang="sr-Latn-RS" spc="-1" dirty="0" smtClean="0">
                <a:solidFill>
                  <a:srgbClr val="000000"/>
                </a:solidFill>
                <a:latin typeface="Times New Roman" pitchFamily="18" charset="0"/>
                <a:cs typeface="Times New Roman" pitchFamily="18" charset="0"/>
              </a:rPr>
              <a:t>(</a:t>
            </a:r>
            <a:r>
              <a:rPr lang="sr-Latn-RS" i="1" spc="-1" dirty="0" smtClean="0">
                <a:solidFill>
                  <a:srgbClr val="000000"/>
                </a:solidFill>
                <a:latin typeface="Times New Roman" pitchFamily="18" charset="0"/>
                <a:cs typeface="Times New Roman" pitchFamily="18" charset="0"/>
              </a:rPr>
              <a:t>LVL2_CACHE_SIZE</a:t>
            </a:r>
            <a:r>
              <a:rPr lang="sr-Latn-RS" spc="-1" dirty="0" smtClean="0">
                <a:solidFill>
                  <a:srgbClr val="000000"/>
                </a:solidFill>
                <a:latin typeface="Times New Roman" pitchFamily="18" charset="0"/>
                <a:cs typeface="Times New Roman" pitchFamily="18" charset="0"/>
              </a:rPr>
              <a:t>) + 6), što je širina taga za prvi nivo keša, plus pomoćni bitovi:</a:t>
            </a:r>
          </a:p>
          <a:p>
            <a:pPr marL="1657440" lvl="2"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a:t>
            </a:r>
            <a:r>
              <a:rPr lang="sr-Latn-RS" spc="-1" dirty="0" smtClean="0">
                <a:solidFill>
                  <a:srgbClr val="000000"/>
                </a:solidFill>
                <a:latin typeface="Times New Roman" pitchFamily="18" charset="0"/>
                <a:cs typeface="Times New Roman" pitchFamily="18" charset="0"/>
              </a:rPr>
              <a:t>valid“ i „dirty</a:t>
            </a:r>
            <a:r>
              <a:rPr lang="sr-Latn-RS" spc="-1" dirty="0" smtClean="0">
                <a:solidFill>
                  <a:srgbClr val="000000"/>
                </a:solidFill>
                <a:latin typeface="Times New Roman" pitchFamily="18" charset="0"/>
                <a:cs typeface="Times New Roman" pitchFamily="18" charset="0"/>
              </a:rPr>
              <a:t>“</a:t>
            </a:r>
            <a:endParaRPr lang="sr-Latn-RS" spc="-1" dirty="0" smtClean="0">
              <a:solidFill>
                <a:srgbClr val="000000"/>
              </a:solidFill>
              <a:latin typeface="Times New Roman" pitchFamily="18" charset="0"/>
              <a:cs typeface="Times New Roman" pitchFamily="18" charset="0"/>
            </a:endParaRPr>
          </a:p>
          <a:p>
            <a:pPr marL="1657440" lvl="2"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a:t>
            </a:r>
            <a:r>
              <a:rPr lang="sr-Latn-RS" spc="-1" dirty="0" smtClean="0">
                <a:solidFill>
                  <a:srgbClr val="000000"/>
                </a:solidFill>
                <a:latin typeface="Times New Roman" pitchFamily="18" charset="0"/>
                <a:cs typeface="Times New Roman" pitchFamily="18" charset="0"/>
              </a:rPr>
              <a:t>data</a:t>
            </a:r>
            <a:r>
              <a:rPr lang="sr-Latn-RS" spc="-1" dirty="0" smtClean="0">
                <a:solidFill>
                  <a:srgbClr val="000000"/>
                </a:solidFill>
                <a:latin typeface="Times New Roman" pitchFamily="18" charset="0"/>
                <a:cs typeface="Times New Roman" pitchFamily="18" charset="0"/>
              </a:rPr>
              <a:t>“</a:t>
            </a:r>
            <a:r>
              <a:rPr lang="sr-Latn-RS" spc="-1" dirty="0" smtClean="0">
                <a:solidFill>
                  <a:srgbClr val="000000"/>
                </a:solidFill>
                <a:latin typeface="Times New Roman" pitchFamily="18" charset="0"/>
                <a:cs typeface="Times New Roman" pitchFamily="18" charset="0"/>
              </a:rPr>
              <a:t> i „instruction</a:t>
            </a:r>
            <a:r>
              <a:rPr lang="sr-Latn-RS" spc="-1" dirty="0" smtClean="0">
                <a:solidFill>
                  <a:srgbClr val="000000"/>
                </a:solidFill>
                <a:latin typeface="Times New Roman" pitchFamily="18" charset="0"/>
                <a:cs typeface="Times New Roman" pitchFamily="18" charset="0"/>
              </a:rPr>
              <a:t>“</a:t>
            </a:r>
          </a:p>
          <a:p>
            <a:pPr marL="1657440" lvl="2"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„victim“ i „next victim“</a:t>
            </a:r>
            <a:endParaRPr lang="sr-Latn-RS" spc="-1" dirty="0">
              <a:solidFill>
                <a:srgbClr val="000000"/>
              </a:solidFill>
              <a:latin typeface="Times New Roman" pitchFamily="18" charset="0"/>
              <a:cs typeface="Times New Roman" pitchFamily="18" charset="0"/>
            </a:endParaRPr>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199" y="4572000"/>
            <a:ext cx="7940729" cy="129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76611576"/>
      </p:ext>
    </p:extLst>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nodePh="1">
                                  <p:stCondLst>
                                    <p:cond delay="0"/>
                                  </p:stCondLst>
                                  <p:endCondLst>
                                    <p:cond evt="begin" delay="0">
                                      <p:tn val="5"/>
                                    </p:cond>
                                  </p:end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0"/>
            <a:ext cx="6842124" cy="685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0663305"/>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CustomShape 1"/>
          <p:cNvSpPr/>
          <p:nvPr/>
        </p:nvSpPr>
        <p:spPr>
          <a:xfrm>
            <a:off x="457200" y="259092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en-US" sz="3600" b="1" strike="noStrike" spc="-1" dirty="0" err="1">
                <a:solidFill>
                  <a:srgbClr val="000000"/>
                </a:solidFill>
                <a:latin typeface="Calibri"/>
                <a:ea typeface="DejaVu Sans"/>
              </a:rPr>
              <a:t>Hvala</a:t>
            </a:r>
            <a:r>
              <a:rPr lang="en-US" sz="3600" b="1" strike="noStrike" spc="-1" dirty="0">
                <a:solidFill>
                  <a:srgbClr val="000000"/>
                </a:solidFill>
                <a:latin typeface="Calibri"/>
                <a:ea typeface="DejaVu Sans"/>
              </a:rPr>
              <a:t> </a:t>
            </a:r>
            <a:r>
              <a:rPr lang="en-US" sz="3600" b="1" strike="noStrike" spc="-1" dirty="0" err="1">
                <a:solidFill>
                  <a:srgbClr val="000000"/>
                </a:solidFill>
                <a:latin typeface="Calibri"/>
                <a:ea typeface="DejaVu Sans"/>
              </a:rPr>
              <a:t>na</a:t>
            </a:r>
            <a:r>
              <a:rPr lang="en-US" sz="3600" b="1" strike="noStrike" spc="-1" dirty="0">
                <a:solidFill>
                  <a:srgbClr val="000000"/>
                </a:solidFill>
                <a:latin typeface="Calibri"/>
                <a:ea typeface="DejaVu Sans"/>
              </a:rPr>
              <a:t> </a:t>
            </a:r>
            <a:r>
              <a:rPr lang="en-US" sz="3600" b="1" strike="noStrike" spc="-1" dirty="0" err="1">
                <a:solidFill>
                  <a:srgbClr val="000000"/>
                </a:solidFill>
                <a:latin typeface="Calibri"/>
                <a:ea typeface="DejaVu Sans"/>
              </a:rPr>
              <a:t>pažnji</a:t>
            </a:r>
            <a:endParaRPr lang="en-US" sz="3600" b="0" strike="noStrike" spc="-1" dirty="0">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CustomShape 1"/>
          <p:cNvSpPr/>
          <p:nvPr/>
        </p:nvSpPr>
        <p:spPr>
          <a:xfrm>
            <a:off x="533400" y="152400"/>
            <a:ext cx="8152320" cy="959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r>
              <a:rPr lang="en-US" sz="3600" b="1" strike="noStrike" spc="-1" dirty="0">
                <a:solidFill>
                  <a:srgbClr val="000000"/>
                </a:solidFill>
                <a:latin typeface="Calibri"/>
                <a:ea typeface="DejaVu Sans"/>
              </a:rPr>
              <a:t>RISC-V </a:t>
            </a:r>
            <a:r>
              <a:rPr lang="sr-Latn-RS" sz="3600" b="1" spc="-1" dirty="0">
                <a:solidFill>
                  <a:srgbClr val="000000"/>
                </a:solidFill>
                <a:latin typeface="Calibri"/>
              </a:rPr>
              <a:t>Arhitektura</a:t>
            </a:r>
            <a:endParaRPr lang="en-US" sz="3600" spc="-1" dirty="0"/>
          </a:p>
        </p:txBody>
      </p:sp>
      <p:sp>
        <p:nvSpPr>
          <p:cNvPr id="87" name="CustomShape 2"/>
          <p:cNvSpPr/>
          <p:nvPr/>
        </p:nvSpPr>
        <p:spPr>
          <a:xfrm>
            <a:off x="457200" y="1416600"/>
            <a:ext cx="8228520" cy="4801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85750" indent="-285750">
              <a:lnSpc>
                <a:spcPct val="100000"/>
              </a:lnSpc>
              <a:spcBef>
                <a:spcPts val="561"/>
              </a:spcBef>
              <a:buClr>
                <a:srgbClr val="000000"/>
              </a:buClr>
              <a:buSzPct val="75000"/>
              <a:buFont typeface="Times New Roman" pitchFamily="18" charset="0"/>
              <a:buChar char="•"/>
            </a:pPr>
            <a:r>
              <a:rPr lang="en-US" sz="1600" b="0" strike="noStrike" spc="-1" dirty="0">
                <a:solidFill>
                  <a:srgbClr val="000000"/>
                </a:solidFill>
                <a:latin typeface="Times New Roman" pitchFamily="18" charset="0"/>
                <a:ea typeface="Noto Sans CJK SC"/>
                <a:cs typeface="Times New Roman" pitchFamily="18" charset="0"/>
              </a:rPr>
              <a:t> </a:t>
            </a:r>
            <a:r>
              <a:rPr lang="en-US" sz="1600" b="0" strike="noStrike" spc="-1" dirty="0" err="1">
                <a:solidFill>
                  <a:srgbClr val="000000"/>
                </a:solidFill>
                <a:latin typeface="Times New Roman" pitchFamily="18" charset="0"/>
                <a:ea typeface="Noto Sans CJK SC"/>
                <a:cs typeface="Times New Roman" pitchFamily="18" charset="0"/>
              </a:rPr>
              <a:t>Leto</a:t>
            </a:r>
            <a:r>
              <a:rPr lang="en-US" sz="1600" b="0" strike="noStrike" spc="-1" dirty="0">
                <a:solidFill>
                  <a:srgbClr val="000000"/>
                </a:solidFill>
                <a:latin typeface="Times New Roman" pitchFamily="18" charset="0"/>
                <a:ea typeface="Noto Sans CJK SC"/>
                <a:cs typeface="Times New Roman" pitchFamily="18" charset="0"/>
              </a:rPr>
              <a:t> 2010. </a:t>
            </a:r>
            <a:r>
              <a:rPr lang="en-US" sz="1600" b="0" strike="noStrike" spc="-1" dirty="0" err="1">
                <a:solidFill>
                  <a:srgbClr val="000000"/>
                </a:solidFill>
                <a:latin typeface="Times New Roman" pitchFamily="18" charset="0"/>
                <a:ea typeface="Noto Sans CJK SC"/>
                <a:cs typeface="Times New Roman" pitchFamily="18" charset="0"/>
              </a:rPr>
              <a:t>godine</a:t>
            </a:r>
            <a:r>
              <a:rPr lang="en-US" sz="1600" b="0" strike="noStrike" spc="-1" dirty="0">
                <a:solidFill>
                  <a:srgbClr val="000000"/>
                </a:solidFill>
                <a:latin typeface="Times New Roman" pitchFamily="18" charset="0"/>
                <a:ea typeface="Noto Sans CJK SC"/>
                <a:cs typeface="Times New Roman" pitchFamily="18" charset="0"/>
              </a:rPr>
              <a:t>, Parallel Computing </a:t>
            </a:r>
            <a:r>
              <a:rPr lang="en-US" sz="1600" b="0" strike="noStrike" spc="-1" dirty="0" err="1">
                <a:solidFill>
                  <a:srgbClr val="000000"/>
                </a:solidFill>
                <a:latin typeface="Times New Roman" pitchFamily="18" charset="0"/>
                <a:ea typeface="Noto Sans CJK SC"/>
                <a:cs typeface="Times New Roman" pitchFamily="18" charset="0"/>
              </a:rPr>
              <a:t>Laborathory</a:t>
            </a:r>
            <a:r>
              <a:rPr lang="en-US" sz="1600" b="0" strike="noStrike" spc="-1" dirty="0">
                <a:solidFill>
                  <a:srgbClr val="000000"/>
                </a:solidFill>
                <a:latin typeface="Times New Roman" pitchFamily="18" charset="0"/>
                <a:ea typeface="Noto Sans CJK SC"/>
                <a:cs typeface="Times New Roman" pitchFamily="18" charset="0"/>
              </a:rPr>
              <a:t>, UC Berkley</a:t>
            </a:r>
            <a:endParaRPr lang="en-US" sz="1600" b="0" strike="noStrike" spc="-1" dirty="0">
              <a:latin typeface="Times New Roman" pitchFamily="18" charset="0"/>
              <a:cs typeface="Times New Roman" pitchFamily="18" charset="0"/>
            </a:endParaRPr>
          </a:p>
          <a:p>
            <a:pPr marL="501750" lvl="1" indent="-285750">
              <a:lnSpc>
                <a:spcPct val="100000"/>
              </a:lnSpc>
              <a:spcBef>
                <a:spcPts val="561"/>
              </a:spcBef>
              <a:buClr>
                <a:srgbClr val="000000"/>
              </a:buClr>
              <a:buSzPct val="60000"/>
              <a:buFont typeface="Times New Roman" pitchFamily="18" charset="0"/>
              <a:buChar char="•"/>
            </a:pPr>
            <a:r>
              <a:rPr lang="en-US" sz="1600" b="0" strike="noStrike" spc="-1" dirty="0" err="1">
                <a:solidFill>
                  <a:srgbClr val="000000"/>
                </a:solidFill>
                <a:latin typeface="Times New Roman" pitchFamily="18" charset="0"/>
                <a:ea typeface="DejaVu Sans"/>
                <a:cs typeface="Times New Roman" pitchFamily="18" charset="0"/>
              </a:rPr>
              <a:t>Krste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Asanović</a:t>
            </a:r>
            <a:r>
              <a:rPr lang="en-US" sz="1600" b="0" strike="noStrike" spc="-1" dirty="0">
                <a:solidFill>
                  <a:srgbClr val="000000"/>
                </a:solidFill>
                <a:latin typeface="Times New Roman" pitchFamily="18" charset="0"/>
                <a:ea typeface="DejaVu Sans"/>
                <a:cs typeface="Times New Roman" pitchFamily="18" charset="0"/>
              </a:rPr>
              <a:t>, David Patterson (</a:t>
            </a:r>
            <a:r>
              <a:rPr lang="en-US" sz="1600" b="0" strike="noStrike" spc="-1" dirty="0" err="1">
                <a:solidFill>
                  <a:srgbClr val="000000"/>
                </a:solidFill>
                <a:latin typeface="Times New Roman" pitchFamily="18" charset="0"/>
                <a:ea typeface="DejaVu Sans"/>
                <a:cs typeface="Times New Roman" pitchFamily="18" charset="0"/>
              </a:rPr>
              <a:t>direktor</a:t>
            </a:r>
            <a:r>
              <a:rPr lang="en-US" sz="1600" b="0" strike="noStrike" spc="-1" dirty="0">
                <a:solidFill>
                  <a:srgbClr val="000000"/>
                </a:solidFill>
                <a:latin typeface="Times New Roman" pitchFamily="18" charset="0"/>
                <a:ea typeface="DejaVu Sans"/>
                <a:cs typeface="Times New Roman" pitchFamily="18" charset="0"/>
              </a:rPr>
              <a:t>)</a:t>
            </a:r>
            <a:endParaRPr lang="en-US" sz="1600" b="0" strike="noStrike" spc="-1" dirty="0">
              <a:latin typeface="Times New Roman" pitchFamily="18" charset="0"/>
              <a:cs typeface="Times New Roman" pitchFamily="18" charset="0"/>
            </a:endParaRPr>
          </a:p>
          <a:p>
            <a:pPr marL="285750" indent="-285750">
              <a:lnSpc>
                <a:spcPct val="100000"/>
              </a:lnSpc>
              <a:spcBef>
                <a:spcPts val="561"/>
              </a:spcBef>
              <a:buClr>
                <a:srgbClr val="000000"/>
              </a:buClr>
              <a:buSzPct val="75000"/>
              <a:buFont typeface="Times New Roman" pitchFamily="18" charset="0"/>
              <a:buChar char="•"/>
            </a:pPr>
            <a:r>
              <a:rPr lang="en-US" sz="1600" b="0" strike="noStrike" spc="-1" dirty="0">
                <a:solidFill>
                  <a:srgbClr val="000000"/>
                </a:solidFill>
                <a:latin typeface="Times New Roman" pitchFamily="18" charset="0"/>
                <a:ea typeface="DejaVu Sans"/>
                <a:cs typeface="Times New Roman" pitchFamily="18" charset="0"/>
              </a:rPr>
              <a:t> Danas </a:t>
            </a:r>
            <a:r>
              <a:rPr lang="en-US" sz="1600" b="0" strike="noStrike" spc="-1" dirty="0" err="1">
                <a:solidFill>
                  <a:srgbClr val="000000"/>
                </a:solidFill>
                <a:latin typeface="Times New Roman" pitchFamily="18" charset="0"/>
                <a:ea typeface="DejaVu Sans"/>
                <a:cs typeface="Times New Roman" pitchFamily="18" charset="0"/>
              </a:rPr>
              <a:t>aktuelne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dve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arhitekture</a:t>
            </a:r>
            <a:r>
              <a:rPr lang="en-US" sz="1600" b="0" strike="noStrike" spc="-1" dirty="0">
                <a:solidFill>
                  <a:srgbClr val="000000"/>
                </a:solidFill>
                <a:latin typeface="Times New Roman" pitchFamily="18" charset="0"/>
                <a:ea typeface="DejaVu Sans"/>
                <a:cs typeface="Times New Roman" pitchFamily="18" charset="0"/>
              </a:rPr>
              <a:t>: x86 </a:t>
            </a:r>
            <a:r>
              <a:rPr lang="en-US" sz="1600" b="0" strike="noStrike" spc="-1" dirty="0" smtClean="0">
                <a:solidFill>
                  <a:srgbClr val="000000"/>
                </a:solidFill>
                <a:latin typeface="Times New Roman" pitchFamily="18" charset="0"/>
                <a:ea typeface="DejaVu Sans"/>
                <a:cs typeface="Times New Roman" pitchFamily="18" charset="0"/>
              </a:rPr>
              <a:t>i </a:t>
            </a:r>
            <a:r>
              <a:rPr lang="en-US" sz="1600" b="0" strike="noStrike" spc="-1" dirty="0">
                <a:solidFill>
                  <a:srgbClr val="000000"/>
                </a:solidFill>
                <a:latin typeface="Times New Roman" pitchFamily="18" charset="0"/>
                <a:ea typeface="DejaVu Sans"/>
                <a:cs typeface="Times New Roman" pitchFamily="18" charset="0"/>
              </a:rPr>
              <a:t>ARM</a:t>
            </a:r>
            <a:endParaRPr lang="en-US" sz="1600" b="0" strike="noStrike" spc="-1" dirty="0">
              <a:latin typeface="Times New Roman" pitchFamily="18" charset="0"/>
              <a:cs typeface="Times New Roman" pitchFamily="18" charset="0"/>
            </a:endParaRPr>
          </a:p>
          <a:p>
            <a:pPr marL="285750" indent="-285750">
              <a:lnSpc>
                <a:spcPct val="100000"/>
              </a:lnSpc>
              <a:spcBef>
                <a:spcPts val="561"/>
              </a:spcBef>
              <a:buClr>
                <a:srgbClr val="000000"/>
              </a:buClr>
              <a:buSzPct val="75000"/>
              <a:buFont typeface="Times New Roman" pitchFamily="18" charset="0"/>
              <a:buChar char="•"/>
            </a:pP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Obe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su</a:t>
            </a:r>
            <a:r>
              <a:rPr lang="en-US" sz="1600" b="0" strike="noStrike" spc="-1" dirty="0">
                <a:solidFill>
                  <a:srgbClr val="000000"/>
                </a:solidFill>
                <a:latin typeface="Times New Roman" pitchFamily="18" charset="0"/>
                <a:ea typeface="DejaVu Sans"/>
                <a:cs typeface="Times New Roman" pitchFamily="18" charset="0"/>
              </a:rPr>
              <a:t> bile </a:t>
            </a:r>
            <a:r>
              <a:rPr lang="en-US" sz="1600" b="0" strike="noStrike" spc="-1" dirty="0" err="1">
                <a:solidFill>
                  <a:srgbClr val="000000"/>
                </a:solidFill>
                <a:latin typeface="Times New Roman" pitchFamily="18" charset="0"/>
                <a:ea typeface="DejaVu Sans"/>
                <a:cs typeface="Times New Roman" pitchFamily="18" charset="0"/>
              </a:rPr>
              <a:t>previše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kompleksne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nefleksibilne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te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su</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predstavljale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legalni</a:t>
            </a:r>
            <a:r>
              <a:rPr lang="en-US" sz="1600" b="0" strike="noStrike" spc="-1" dirty="0">
                <a:solidFill>
                  <a:srgbClr val="000000"/>
                </a:solidFill>
                <a:latin typeface="Times New Roman" pitchFamily="18" charset="0"/>
                <a:ea typeface="DejaVu Sans"/>
                <a:cs typeface="Times New Roman" pitchFamily="18" charset="0"/>
              </a:rPr>
              <a:t> problem</a:t>
            </a:r>
            <a:endParaRPr lang="en-US" sz="1600" b="0" strike="noStrike" spc="-1" dirty="0">
              <a:latin typeface="Times New Roman" pitchFamily="18" charset="0"/>
              <a:cs typeface="Times New Roman" pitchFamily="18" charset="0"/>
            </a:endParaRPr>
          </a:p>
          <a:p>
            <a:pPr marL="285750" indent="-285750">
              <a:lnSpc>
                <a:spcPct val="100000"/>
              </a:lnSpc>
              <a:spcBef>
                <a:spcPts val="561"/>
              </a:spcBef>
              <a:buClr>
                <a:srgbClr val="000000"/>
              </a:buClr>
              <a:buSzPct val="75000"/>
              <a:buFont typeface="Times New Roman" pitchFamily="18" charset="0"/>
              <a:buChar char="•"/>
            </a:pPr>
            <a:r>
              <a:rPr lang="en-US" sz="1600" b="0" strike="noStrike" spc="-1" dirty="0" smtClean="0">
                <a:solidFill>
                  <a:srgbClr val="000000"/>
                </a:solidFill>
                <a:latin typeface="Times New Roman" pitchFamily="18" charset="0"/>
                <a:ea typeface="DejaVu Sans"/>
                <a:cs typeface="Times New Roman" pitchFamily="18" charset="0"/>
              </a:rPr>
              <a:t>Da </a:t>
            </a:r>
            <a:r>
              <a:rPr lang="en-US" sz="1600" b="0" strike="noStrike" spc="-1" dirty="0">
                <a:solidFill>
                  <a:srgbClr val="000000"/>
                </a:solidFill>
                <a:latin typeface="Times New Roman" pitchFamily="18" charset="0"/>
                <a:ea typeface="DejaVu Sans"/>
                <a:cs typeface="Times New Roman" pitchFamily="18" charset="0"/>
              </a:rPr>
              <a:t>li </a:t>
            </a:r>
            <a:r>
              <a:rPr lang="en-US" sz="1600" b="0" strike="noStrike" spc="-1" dirty="0" err="1">
                <a:solidFill>
                  <a:srgbClr val="000000"/>
                </a:solidFill>
                <a:latin typeface="Times New Roman" pitchFamily="18" charset="0"/>
                <a:ea typeface="DejaVu Sans"/>
                <a:cs typeface="Times New Roman" pitchFamily="18" charset="0"/>
              </a:rPr>
              <a:t>nam</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treba</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mnoštvo</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različitih</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smtClean="0">
                <a:solidFill>
                  <a:srgbClr val="000000"/>
                </a:solidFill>
                <a:latin typeface="Times New Roman" pitchFamily="18" charset="0"/>
                <a:ea typeface="DejaVu Sans"/>
                <a:cs typeface="Times New Roman" pitchFamily="18" charset="0"/>
              </a:rPr>
              <a:t>arhitektura</a:t>
            </a:r>
            <a:r>
              <a:rPr lang="en-US" sz="1600" b="0" strike="noStrike" spc="-1" dirty="0" smtClean="0">
                <a:solidFill>
                  <a:srgbClr val="000000"/>
                </a:solidFill>
                <a:latin typeface="Times New Roman" pitchFamily="18" charset="0"/>
                <a:ea typeface="DejaVu Sans"/>
                <a:cs typeface="Times New Roman" pitchFamily="18" charset="0"/>
              </a:rPr>
              <a:t> </a:t>
            </a:r>
            <a:r>
              <a:rPr lang="en-US" sz="1600" b="0" strike="noStrike" spc="-1" dirty="0" err="1" smtClean="0">
                <a:solidFill>
                  <a:srgbClr val="000000"/>
                </a:solidFill>
                <a:latin typeface="Times New Roman" pitchFamily="18" charset="0"/>
                <a:ea typeface="DejaVu Sans"/>
                <a:cs typeface="Times New Roman" pitchFamily="18" charset="0"/>
              </a:rPr>
              <a:t>na</a:t>
            </a:r>
            <a:r>
              <a:rPr lang="en-US" sz="1600" b="0" strike="noStrike" spc="-1" dirty="0" smtClean="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istom</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Sistemu</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na</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Čipu</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SoC</a:t>
            </a:r>
            <a:r>
              <a:rPr lang="en-US" sz="1600" b="0" strike="noStrike" spc="-1" dirty="0" smtClean="0">
                <a:solidFill>
                  <a:srgbClr val="000000"/>
                </a:solidFill>
                <a:latin typeface="Times New Roman" pitchFamily="18" charset="0"/>
                <a:ea typeface="DejaVu Sans"/>
                <a:cs typeface="Times New Roman" pitchFamily="18" charset="0"/>
              </a:rPr>
              <a:t>) ?</a:t>
            </a:r>
            <a:endParaRPr lang="en-US" sz="1600" b="0" strike="noStrike" spc="-1" dirty="0">
              <a:latin typeface="Times New Roman" pitchFamily="18" charset="0"/>
              <a:cs typeface="Times New Roman" pitchFamily="18" charset="0"/>
            </a:endParaRPr>
          </a:p>
          <a:p>
            <a:pPr marL="285750" indent="-285750">
              <a:lnSpc>
                <a:spcPct val="100000"/>
              </a:lnSpc>
              <a:spcBef>
                <a:spcPts val="561"/>
              </a:spcBef>
              <a:buClr>
                <a:srgbClr val="000000"/>
              </a:buClr>
              <a:buSzPct val="75000"/>
              <a:buFont typeface="Times New Roman" pitchFamily="18" charset="0"/>
              <a:buChar char="•"/>
            </a:pP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Postoji</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otvoreni</a:t>
            </a:r>
            <a:r>
              <a:rPr lang="en-US" sz="1600" b="0" strike="noStrike" spc="-1" dirty="0">
                <a:solidFill>
                  <a:srgbClr val="000000"/>
                </a:solidFill>
                <a:latin typeface="Times New Roman" pitchFamily="18" charset="0"/>
                <a:ea typeface="DejaVu Sans"/>
                <a:cs typeface="Times New Roman" pitchFamily="18" charset="0"/>
              </a:rPr>
              <a:t> standard </a:t>
            </a:r>
            <a:r>
              <a:rPr lang="en-US" sz="1600" b="0" strike="noStrike" spc="-1" dirty="0" err="1">
                <a:solidFill>
                  <a:srgbClr val="000000"/>
                </a:solidFill>
                <a:latin typeface="Times New Roman" pitchFamily="18" charset="0"/>
                <a:ea typeface="DejaVu Sans"/>
                <a:cs typeface="Times New Roman" pitchFamily="18" charset="0"/>
              </a:rPr>
              <a:t>za</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skoro</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svaki</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interfejs</a:t>
            </a:r>
            <a:r>
              <a:rPr lang="en-US" sz="1600" b="0" strike="noStrike" spc="-1" dirty="0">
                <a:solidFill>
                  <a:srgbClr val="000000"/>
                </a:solidFill>
                <a:latin typeface="Times New Roman" pitchFamily="18" charset="0"/>
                <a:ea typeface="DejaVu Sans"/>
                <a:cs typeface="Times New Roman" pitchFamily="18" charset="0"/>
              </a:rPr>
              <a:t> </a:t>
            </a:r>
            <a:endParaRPr lang="en-US" sz="1600" b="0" strike="noStrike" spc="-1" dirty="0">
              <a:latin typeface="Times New Roman" pitchFamily="18" charset="0"/>
              <a:cs typeface="Times New Roman" pitchFamily="18" charset="0"/>
            </a:endParaRPr>
          </a:p>
          <a:p>
            <a:pPr marL="501750" lvl="1" indent="-285750">
              <a:lnSpc>
                <a:spcPct val="100000"/>
              </a:lnSpc>
              <a:spcBef>
                <a:spcPts val="561"/>
              </a:spcBef>
              <a:buClr>
                <a:srgbClr val="000000"/>
              </a:buClr>
              <a:buSzPct val="60000"/>
              <a:buFont typeface="Times New Roman" pitchFamily="18" charset="0"/>
              <a:buChar char="•"/>
            </a:pPr>
            <a:r>
              <a:rPr lang="en-US" sz="1600" b="0" strike="noStrike" spc="-1" dirty="0">
                <a:solidFill>
                  <a:srgbClr val="000000"/>
                </a:solidFill>
                <a:latin typeface="Times New Roman" pitchFamily="18" charset="0"/>
                <a:ea typeface="DejaVu Sans"/>
                <a:cs typeface="Times New Roman" pitchFamily="18" charset="0"/>
              </a:rPr>
              <a:t>u </a:t>
            </a:r>
            <a:r>
              <a:rPr lang="en-US" sz="1600" b="0" strike="noStrike" spc="-1" dirty="0" err="1">
                <a:solidFill>
                  <a:srgbClr val="000000"/>
                </a:solidFill>
                <a:latin typeface="Times New Roman" pitchFamily="18" charset="0"/>
                <a:ea typeface="DejaVu Sans"/>
                <a:cs typeface="Times New Roman" pitchFamily="18" charset="0"/>
              </a:rPr>
              <a:t>računarskom</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svetu</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Gde</a:t>
            </a:r>
            <a:r>
              <a:rPr lang="en-US" sz="1600" b="0" strike="noStrike" spc="-1" dirty="0">
                <a:solidFill>
                  <a:srgbClr val="000000"/>
                </a:solidFill>
                <a:latin typeface="Times New Roman" pitchFamily="18" charset="0"/>
                <a:ea typeface="DejaVu Sans"/>
                <a:cs typeface="Times New Roman" pitchFamily="18" charset="0"/>
              </a:rPr>
              <a:t> je </a:t>
            </a:r>
            <a:r>
              <a:rPr lang="en-US" sz="1600" b="0" strike="noStrike" spc="-1" dirty="0" err="1">
                <a:solidFill>
                  <a:srgbClr val="000000"/>
                </a:solidFill>
                <a:latin typeface="Times New Roman" pitchFamily="18" charset="0"/>
                <a:ea typeface="DejaVu Sans"/>
                <a:cs typeface="Times New Roman" pitchFamily="18" charset="0"/>
              </a:rPr>
              <a:t>otvoreni</a:t>
            </a:r>
            <a:r>
              <a:rPr lang="en-US" sz="1600" b="0" strike="noStrike" spc="-1" dirty="0">
                <a:solidFill>
                  <a:srgbClr val="000000"/>
                </a:solidFill>
                <a:latin typeface="Times New Roman" pitchFamily="18" charset="0"/>
                <a:ea typeface="DejaVu Sans"/>
                <a:cs typeface="Times New Roman" pitchFamily="18" charset="0"/>
              </a:rPr>
              <a:t> standard </a:t>
            </a:r>
            <a:endParaRPr lang="en-US" sz="1600" b="0" strike="noStrike" spc="-1" dirty="0">
              <a:latin typeface="Times New Roman" pitchFamily="18" charset="0"/>
              <a:cs typeface="Times New Roman" pitchFamily="18" charset="0"/>
            </a:endParaRPr>
          </a:p>
          <a:p>
            <a:pPr marL="501750" lvl="1" indent="-285750">
              <a:lnSpc>
                <a:spcPct val="100000"/>
              </a:lnSpc>
              <a:spcBef>
                <a:spcPts val="561"/>
              </a:spcBef>
              <a:buClr>
                <a:srgbClr val="000000"/>
              </a:buClr>
              <a:buSzPct val="60000"/>
              <a:buFont typeface="Times New Roman" pitchFamily="18" charset="0"/>
              <a:buChar char="•"/>
            </a:pPr>
            <a:r>
              <a:rPr lang="en-US" sz="1600" b="0" strike="noStrike" spc="-1" dirty="0" err="1">
                <a:solidFill>
                  <a:srgbClr val="000000"/>
                </a:solidFill>
                <a:latin typeface="Times New Roman" pitchFamily="18" charset="0"/>
                <a:ea typeface="DejaVu Sans"/>
                <a:cs typeface="Times New Roman" pitchFamily="18" charset="0"/>
              </a:rPr>
              <a:t>za</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arhitekturu</a:t>
            </a:r>
            <a:r>
              <a:rPr lang="en-US" sz="1600" b="0" strike="noStrike" spc="-1" dirty="0">
                <a:solidFill>
                  <a:srgbClr val="000000"/>
                </a:solidFill>
                <a:latin typeface="Times New Roman" pitchFamily="18" charset="0"/>
                <a:ea typeface="DejaVu Sans"/>
                <a:cs typeface="Times New Roman" pitchFamily="18" charset="0"/>
              </a:rPr>
              <a:t> seta </a:t>
            </a:r>
            <a:r>
              <a:rPr lang="en-US" sz="1600" b="0" strike="noStrike" spc="-1" dirty="0" err="1">
                <a:solidFill>
                  <a:srgbClr val="000000"/>
                </a:solidFill>
                <a:latin typeface="Times New Roman" pitchFamily="18" charset="0"/>
                <a:ea typeface="DejaVu Sans"/>
                <a:cs typeface="Times New Roman" pitchFamily="18" charset="0"/>
              </a:rPr>
              <a:t>instrukcija</a:t>
            </a:r>
            <a:r>
              <a:rPr lang="en-US" sz="1600" b="0" strike="noStrike" spc="-1" dirty="0">
                <a:solidFill>
                  <a:srgbClr val="000000"/>
                </a:solidFill>
                <a:latin typeface="Times New Roman" pitchFamily="18" charset="0"/>
                <a:ea typeface="DejaVu Sans"/>
                <a:cs typeface="Times New Roman" pitchFamily="18" charset="0"/>
              </a:rPr>
              <a:t> (ISA)?</a:t>
            </a:r>
            <a:endParaRPr lang="en-US" sz="1600" b="0" strike="noStrike" spc="-1" dirty="0">
              <a:latin typeface="Times New Roman" pitchFamily="18" charset="0"/>
              <a:cs typeface="Times New Roman" pitchFamily="18" charset="0"/>
            </a:endParaRPr>
          </a:p>
          <a:p>
            <a:pPr marL="285750" indent="-285750">
              <a:lnSpc>
                <a:spcPct val="100000"/>
              </a:lnSpc>
              <a:spcBef>
                <a:spcPts val="561"/>
              </a:spcBef>
              <a:buClr>
                <a:srgbClr val="000000"/>
              </a:buClr>
              <a:buSzPct val="75000"/>
              <a:buFont typeface="Times New Roman" pitchFamily="18" charset="0"/>
              <a:buChar char="•"/>
            </a:pPr>
            <a:r>
              <a:rPr lang="en-US" sz="1600" b="0" strike="noStrike" spc="-1" dirty="0">
                <a:solidFill>
                  <a:srgbClr val="000000"/>
                </a:solidFill>
                <a:latin typeface="Times New Roman" pitchFamily="18" charset="0"/>
                <a:ea typeface="DejaVu Sans"/>
                <a:cs typeface="Times New Roman" pitchFamily="18" charset="0"/>
              </a:rPr>
              <a:t> RISC-V</a:t>
            </a:r>
            <a:endParaRPr lang="en-US" sz="1600" b="0" strike="noStrike" spc="-1" dirty="0">
              <a:latin typeface="Times New Roman" pitchFamily="18" charset="0"/>
              <a:cs typeface="Times New Roman" pitchFamily="18" charset="0"/>
            </a:endParaRPr>
          </a:p>
          <a:p>
            <a:pPr marL="501750" lvl="1" indent="-285750">
              <a:lnSpc>
                <a:spcPct val="100000"/>
              </a:lnSpc>
              <a:spcBef>
                <a:spcPts val="561"/>
              </a:spcBef>
              <a:buClr>
                <a:srgbClr val="000000"/>
              </a:buClr>
              <a:buSzPct val="60000"/>
              <a:buFont typeface="Times New Roman" pitchFamily="18" charset="0"/>
              <a:buChar char="•"/>
            </a:pPr>
            <a:r>
              <a:rPr lang="en-US" sz="1600" b="0" strike="noStrike" spc="-1" dirty="0" err="1">
                <a:solidFill>
                  <a:srgbClr val="000000"/>
                </a:solidFill>
                <a:latin typeface="Times New Roman" pitchFamily="18" charset="0"/>
                <a:ea typeface="DejaVu Sans"/>
                <a:cs typeface="Times New Roman" pitchFamily="18" charset="0"/>
              </a:rPr>
              <a:t>Mnogo</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manji</a:t>
            </a:r>
            <a:r>
              <a:rPr lang="en-US" sz="1600" b="0" strike="noStrike" spc="-1" dirty="0">
                <a:solidFill>
                  <a:srgbClr val="000000"/>
                </a:solidFill>
                <a:latin typeface="Times New Roman" pitchFamily="18" charset="0"/>
                <a:ea typeface="DejaVu Sans"/>
                <a:cs typeface="Times New Roman" pitchFamily="18" charset="0"/>
              </a:rPr>
              <a:t> od </a:t>
            </a:r>
            <a:r>
              <a:rPr lang="en-US" sz="1600" b="0" strike="noStrike" spc="-1" dirty="0" err="1">
                <a:solidFill>
                  <a:srgbClr val="000000"/>
                </a:solidFill>
                <a:latin typeface="Times New Roman" pitchFamily="18" charset="0"/>
                <a:ea typeface="DejaVu Sans"/>
                <a:cs typeface="Times New Roman" pitchFamily="18" charset="0"/>
              </a:rPr>
              <a:t>većine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komercijalnih</a:t>
            </a:r>
            <a:r>
              <a:rPr lang="en-US" sz="1600" b="0" strike="noStrike" spc="-1" dirty="0">
                <a:solidFill>
                  <a:srgbClr val="000000"/>
                </a:solidFill>
                <a:latin typeface="Times New Roman" pitchFamily="18" charset="0"/>
                <a:ea typeface="DejaVu Sans"/>
                <a:cs typeface="Times New Roman" pitchFamily="18" charset="0"/>
              </a:rPr>
              <a:t> ISA</a:t>
            </a:r>
            <a:endParaRPr lang="en-US" sz="1600" b="0" strike="noStrike" spc="-1" dirty="0">
              <a:latin typeface="Times New Roman" pitchFamily="18" charset="0"/>
              <a:cs typeface="Times New Roman" pitchFamily="18" charset="0"/>
            </a:endParaRPr>
          </a:p>
          <a:p>
            <a:pPr marL="501750" lvl="1" indent="-285750">
              <a:lnSpc>
                <a:spcPct val="100000"/>
              </a:lnSpc>
              <a:spcBef>
                <a:spcPts val="561"/>
              </a:spcBef>
              <a:buClr>
                <a:srgbClr val="000000"/>
              </a:buClr>
              <a:buSzPct val="60000"/>
              <a:buFont typeface="Times New Roman" pitchFamily="18" charset="0"/>
              <a:buChar char="•"/>
            </a:pPr>
            <a:r>
              <a:rPr lang="en-US" sz="1600" b="0" strike="noStrike" spc="-1" dirty="0" err="1">
                <a:solidFill>
                  <a:srgbClr val="000000"/>
                </a:solidFill>
                <a:latin typeface="Times New Roman" pitchFamily="18" charset="0"/>
                <a:ea typeface="DejaVu Sans"/>
                <a:cs typeface="Times New Roman" pitchFamily="18" charset="0"/>
              </a:rPr>
              <a:t>Odvojena</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implementacija</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mikroarhitekture</a:t>
            </a:r>
            <a:r>
              <a:rPr lang="en-US" sz="1600" b="0" strike="noStrike" spc="-1" dirty="0">
                <a:solidFill>
                  <a:srgbClr val="000000"/>
                </a:solidFill>
                <a:latin typeface="Times New Roman" pitchFamily="18" charset="0"/>
                <a:ea typeface="DejaVu Sans"/>
                <a:cs typeface="Times New Roman" pitchFamily="18" charset="0"/>
              </a:rPr>
              <a:t> </a:t>
            </a:r>
            <a:endParaRPr lang="en-US" sz="1600" b="0" strike="noStrike" spc="-1" dirty="0">
              <a:latin typeface="Times New Roman" pitchFamily="18" charset="0"/>
              <a:cs typeface="Times New Roman" pitchFamily="18" charset="0"/>
            </a:endParaRPr>
          </a:p>
          <a:p>
            <a:pPr marL="432000" lvl="2">
              <a:lnSpc>
                <a:spcPct val="100000"/>
              </a:lnSpc>
              <a:spcBef>
                <a:spcPts val="561"/>
              </a:spcBef>
              <a:buClr>
                <a:srgbClr val="000000"/>
              </a:buClr>
              <a:buSzPct val="45000"/>
            </a:pPr>
            <a:r>
              <a:rPr lang="en-US" sz="1600" b="0" strike="noStrike" spc="-1" dirty="0">
                <a:solidFill>
                  <a:srgbClr val="000000"/>
                </a:solidFill>
                <a:latin typeface="Times New Roman" pitchFamily="18" charset="0"/>
                <a:ea typeface="DejaVu Sans"/>
                <a:cs typeface="Times New Roman" pitchFamily="18" charset="0"/>
              </a:rPr>
              <a:t>od </a:t>
            </a:r>
            <a:r>
              <a:rPr lang="en-US" sz="1600" b="0" strike="noStrike" spc="-1" dirty="0" err="1" smtClean="0">
                <a:solidFill>
                  <a:srgbClr val="000000"/>
                </a:solidFill>
                <a:latin typeface="Times New Roman" pitchFamily="18" charset="0"/>
                <a:ea typeface="DejaVu Sans"/>
                <a:cs typeface="Times New Roman" pitchFamily="18" charset="0"/>
              </a:rPr>
              <a:t>arhitekture</a:t>
            </a:r>
            <a:r>
              <a:rPr lang="sr-Latn-RS" sz="1600" b="0" strike="noStrike" spc="-1" dirty="0" smtClean="0">
                <a:solidFill>
                  <a:srgbClr val="000000"/>
                </a:solidFill>
                <a:latin typeface="Times New Roman" pitchFamily="18" charset="0"/>
                <a:ea typeface="DejaVu Sans"/>
                <a:cs typeface="Times New Roman" pitchFamily="18" charset="0"/>
              </a:rPr>
              <a:t> seta instrukcija</a:t>
            </a:r>
            <a:r>
              <a:rPr lang="en-US" sz="1600" b="0" strike="noStrike" spc="-1" dirty="0" smtClean="0">
                <a:solidFill>
                  <a:srgbClr val="000000"/>
                </a:solidFill>
                <a:latin typeface="Times New Roman" pitchFamily="18" charset="0"/>
                <a:ea typeface="DejaVu Sans"/>
                <a:cs typeface="Times New Roman" pitchFamily="18" charset="0"/>
              </a:rPr>
              <a:t> </a:t>
            </a:r>
            <a:r>
              <a:rPr lang="en-US" sz="1600" b="0" strike="noStrike" spc="-1" dirty="0">
                <a:solidFill>
                  <a:srgbClr val="000000"/>
                </a:solidFill>
                <a:latin typeface="Times New Roman" pitchFamily="18" charset="0"/>
                <a:ea typeface="DejaVu Sans"/>
                <a:cs typeface="Times New Roman" pitchFamily="18" charset="0"/>
              </a:rPr>
              <a:t>(ISA)</a:t>
            </a:r>
            <a:endParaRPr lang="en-US" sz="1600" b="0" strike="noStrike" spc="-1" dirty="0">
              <a:latin typeface="Times New Roman" pitchFamily="18" charset="0"/>
              <a:cs typeface="Times New Roman" pitchFamily="18" charset="0"/>
            </a:endParaRPr>
          </a:p>
          <a:p>
            <a:pPr marL="501750" lvl="1" indent="-285750">
              <a:lnSpc>
                <a:spcPct val="100000"/>
              </a:lnSpc>
              <a:spcBef>
                <a:spcPts val="561"/>
              </a:spcBef>
              <a:buClr>
                <a:srgbClr val="000000"/>
              </a:buClr>
              <a:buSzPct val="60000"/>
              <a:buFont typeface="Times New Roman" pitchFamily="18" charset="0"/>
              <a:buChar char="•"/>
            </a:pPr>
            <a:r>
              <a:rPr lang="en-US" sz="1600" b="0" strike="noStrike" spc="-1" dirty="0" err="1">
                <a:solidFill>
                  <a:srgbClr val="000000"/>
                </a:solidFill>
                <a:latin typeface="Times New Roman" pitchFamily="18" charset="0"/>
                <a:ea typeface="DejaVu Sans"/>
                <a:cs typeface="Times New Roman" pitchFamily="18" charset="0"/>
              </a:rPr>
              <a:t>Modularizacija</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omogućava</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korisnicima</a:t>
            </a:r>
            <a:endParaRPr lang="en-US" sz="1600" b="0" strike="noStrike" spc="-1" dirty="0">
              <a:latin typeface="Times New Roman" pitchFamily="18" charset="0"/>
              <a:cs typeface="Times New Roman" pitchFamily="18" charset="0"/>
            </a:endParaRPr>
          </a:p>
          <a:p>
            <a:pPr marL="432000" lvl="2">
              <a:lnSpc>
                <a:spcPct val="100000"/>
              </a:lnSpc>
              <a:spcBef>
                <a:spcPts val="561"/>
              </a:spcBef>
              <a:buClr>
                <a:srgbClr val="000000"/>
              </a:buClr>
              <a:buSzPct val="45000"/>
            </a:pPr>
            <a:r>
              <a:rPr lang="en-US" sz="1600" b="0" strike="noStrike" spc="-1" dirty="0">
                <a:solidFill>
                  <a:srgbClr val="000000"/>
                </a:solidFill>
                <a:latin typeface="Times New Roman" pitchFamily="18" charset="0"/>
                <a:ea typeface="DejaVu Sans"/>
                <a:cs typeface="Times New Roman" pitchFamily="18" charset="0"/>
              </a:rPr>
              <a:t>da </a:t>
            </a:r>
            <a:r>
              <a:rPr lang="en-US" sz="1600" b="0" strike="noStrike" spc="-1" dirty="0" err="1">
                <a:solidFill>
                  <a:srgbClr val="000000"/>
                </a:solidFill>
                <a:latin typeface="Times New Roman" pitchFamily="18" charset="0"/>
                <a:ea typeface="DejaVu Sans"/>
                <a:cs typeface="Times New Roman" pitchFamily="18" charset="0"/>
              </a:rPr>
              <a:t>naprave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čip</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za</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specifičnu</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namenu</a:t>
            </a:r>
            <a:endParaRPr lang="en-US" sz="1600" b="0" strike="noStrike" spc="-1" dirty="0">
              <a:latin typeface="Times New Roman" pitchFamily="18" charset="0"/>
              <a:cs typeface="Times New Roman" pitchFamily="18" charset="0"/>
            </a:endParaRPr>
          </a:p>
          <a:p>
            <a:pPr marL="501750" lvl="1" indent="-285750">
              <a:lnSpc>
                <a:spcPct val="100000"/>
              </a:lnSpc>
              <a:spcBef>
                <a:spcPts val="561"/>
              </a:spcBef>
              <a:buClr>
                <a:srgbClr val="000000"/>
              </a:buClr>
              <a:buSzPct val="60000"/>
              <a:buFont typeface="Times New Roman" pitchFamily="18" charset="0"/>
              <a:buChar char="•"/>
            </a:pPr>
            <a:r>
              <a:rPr lang="en-US" sz="1600" b="0" strike="noStrike" spc="-1" dirty="0" err="1">
                <a:solidFill>
                  <a:srgbClr val="000000"/>
                </a:solidFill>
                <a:latin typeface="Times New Roman" pitchFamily="18" charset="0"/>
                <a:ea typeface="DejaVu Sans"/>
                <a:cs typeface="Times New Roman" pitchFamily="18" charset="0"/>
              </a:rPr>
              <a:t>Stabilna</a:t>
            </a:r>
            <a:r>
              <a:rPr lang="en-US" sz="1600" b="0" strike="noStrike" spc="-1" dirty="0">
                <a:solidFill>
                  <a:srgbClr val="000000"/>
                </a:solidFill>
                <a:latin typeface="Times New Roman" pitchFamily="18" charset="0"/>
                <a:ea typeface="DejaVu Sans"/>
                <a:cs typeface="Times New Roman" pitchFamily="18" charset="0"/>
              </a:rPr>
              <a:t> – </a:t>
            </a:r>
            <a:r>
              <a:rPr lang="en-US" sz="1600" b="0" strike="noStrike" spc="-1" dirty="0" err="1">
                <a:solidFill>
                  <a:srgbClr val="000000"/>
                </a:solidFill>
                <a:latin typeface="Times New Roman" pitchFamily="18" charset="0"/>
                <a:ea typeface="DejaVu Sans"/>
                <a:cs typeface="Times New Roman" pitchFamily="18" charset="0"/>
              </a:rPr>
              <a:t>nakon</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što</a:t>
            </a:r>
            <a:r>
              <a:rPr lang="en-US" sz="1600" b="0" strike="noStrike" spc="-1" dirty="0">
                <a:solidFill>
                  <a:srgbClr val="000000"/>
                </a:solidFill>
                <a:latin typeface="Times New Roman" pitchFamily="18" charset="0"/>
                <a:ea typeface="DejaVu Sans"/>
                <a:cs typeface="Times New Roman" pitchFamily="18" charset="0"/>
              </a:rPr>
              <a:t> se </a:t>
            </a:r>
            <a:r>
              <a:rPr lang="en-US" sz="1600" b="0" strike="noStrike" spc="-1" dirty="0" err="1">
                <a:solidFill>
                  <a:srgbClr val="000000"/>
                </a:solidFill>
                <a:latin typeface="Times New Roman" pitchFamily="18" charset="0"/>
                <a:ea typeface="DejaVu Sans"/>
                <a:cs typeface="Times New Roman" pitchFamily="18" charset="0"/>
              </a:rPr>
              <a:t>izbaci</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ekstenzija</a:t>
            </a:r>
            <a:r>
              <a:rPr lang="en-US" sz="1600" b="0" strike="noStrike" spc="-1" dirty="0">
                <a:solidFill>
                  <a:srgbClr val="000000"/>
                </a:solidFill>
                <a:latin typeface="Times New Roman" pitchFamily="18" charset="0"/>
                <a:ea typeface="DejaVu Sans"/>
                <a:cs typeface="Times New Roman" pitchFamily="18" charset="0"/>
              </a:rPr>
              <a:t> </a:t>
            </a:r>
            <a:endParaRPr lang="en-US" sz="1600" b="0" strike="noStrike" spc="-1" dirty="0">
              <a:latin typeface="Times New Roman" pitchFamily="18" charset="0"/>
              <a:cs typeface="Times New Roman" pitchFamily="18" charset="0"/>
            </a:endParaRPr>
          </a:p>
          <a:p>
            <a:pPr marL="432000" lvl="2">
              <a:lnSpc>
                <a:spcPct val="100000"/>
              </a:lnSpc>
              <a:spcBef>
                <a:spcPts val="561"/>
              </a:spcBef>
              <a:buClr>
                <a:srgbClr val="000000"/>
              </a:buClr>
              <a:buSzPct val="45000"/>
            </a:pPr>
            <a:r>
              <a:rPr lang="en-US" sz="1600" b="0" strike="noStrike" spc="-1" dirty="0" err="1">
                <a:solidFill>
                  <a:srgbClr val="000000"/>
                </a:solidFill>
                <a:latin typeface="Times New Roman" pitchFamily="18" charset="0"/>
                <a:ea typeface="DejaVu Sans"/>
                <a:cs typeface="Times New Roman" pitchFamily="18" charset="0"/>
              </a:rPr>
              <a:t>garantuje</a:t>
            </a:r>
            <a:r>
              <a:rPr lang="en-US" sz="1600" b="0" strike="noStrike" spc="-1" dirty="0">
                <a:solidFill>
                  <a:srgbClr val="000000"/>
                </a:solidFill>
                <a:latin typeface="Times New Roman" pitchFamily="18" charset="0"/>
                <a:ea typeface="DejaVu Sans"/>
                <a:cs typeface="Times New Roman" pitchFamily="18" charset="0"/>
              </a:rPr>
              <a:t> se da se </a:t>
            </a:r>
            <a:r>
              <a:rPr lang="en-US" sz="1600" b="0" strike="noStrike" spc="-1" dirty="0" err="1">
                <a:solidFill>
                  <a:srgbClr val="000000"/>
                </a:solidFill>
                <a:latin typeface="Times New Roman" pitchFamily="18" charset="0"/>
                <a:ea typeface="DejaVu Sans"/>
                <a:cs typeface="Times New Roman" pitchFamily="18" charset="0"/>
              </a:rPr>
              <a:t>neće</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err="1">
                <a:solidFill>
                  <a:srgbClr val="000000"/>
                </a:solidFill>
                <a:latin typeface="Times New Roman" pitchFamily="18" charset="0"/>
                <a:ea typeface="DejaVu Sans"/>
                <a:cs typeface="Times New Roman" pitchFamily="18" charset="0"/>
              </a:rPr>
              <a:t>menjati</a:t>
            </a:r>
            <a:r>
              <a:rPr lang="en-US" sz="1600" b="0" strike="noStrike" spc="-1" dirty="0">
                <a:solidFill>
                  <a:srgbClr val="000000"/>
                </a:solidFill>
                <a:latin typeface="Times New Roman" pitchFamily="18" charset="0"/>
                <a:ea typeface="DejaVu Sans"/>
                <a:cs typeface="Times New Roman" pitchFamily="18" charset="0"/>
              </a:rPr>
              <a:t>. (</a:t>
            </a:r>
            <a:r>
              <a:rPr lang="en-US" sz="1600" b="0" strike="noStrike" spc="-1" dirty="0" smtClean="0">
                <a:solidFill>
                  <a:srgbClr val="000000"/>
                </a:solidFill>
                <a:latin typeface="Times New Roman" pitchFamily="18" charset="0"/>
                <a:ea typeface="DejaVu Sans"/>
                <a:cs typeface="Times New Roman" pitchFamily="18" charset="0"/>
              </a:rPr>
              <a:t>frozen)</a:t>
            </a:r>
            <a:r>
              <a:rPr lang="en-US" sz="1600" b="0" strike="noStrike" spc="-1" dirty="0" smtClean="0">
                <a:solidFill>
                  <a:srgbClr val="FFFFFF"/>
                </a:solidFill>
                <a:latin typeface="Times New Roman" pitchFamily="18" charset="0"/>
                <a:ea typeface="DejaVu Sans"/>
                <a:cs typeface="Times New Roman" pitchFamily="18" charset="0"/>
              </a:rPr>
              <a:t>r</a:t>
            </a:r>
            <a:endParaRPr lang="en-US" sz="1600" b="0" strike="noStrike" spc="-1" dirty="0">
              <a:latin typeface="Times New Roman" pitchFamily="18" charset="0"/>
              <a:cs typeface="Times New Roman" pitchFamily="18" charset="0"/>
            </a:endParaRPr>
          </a:p>
        </p:txBody>
      </p:sp>
      <p:pic>
        <p:nvPicPr>
          <p:cNvPr id="88" name="Picture 87"/>
          <p:cNvPicPr/>
          <p:nvPr/>
        </p:nvPicPr>
        <p:blipFill>
          <a:blip r:embed="rId3"/>
          <a:stretch/>
        </p:blipFill>
        <p:spPr>
          <a:xfrm>
            <a:off x="5005552" y="3276600"/>
            <a:ext cx="3733800" cy="2895600"/>
          </a:xfrm>
          <a:prstGeom prst="rect">
            <a:avLst/>
          </a:prstGeom>
          <a:ln>
            <a:noFill/>
          </a:ln>
        </p:spPr>
      </p:pic>
      <p:sp>
        <p:nvSpPr>
          <p:cNvPr id="2" name="TextBox 1"/>
          <p:cNvSpPr txBox="1"/>
          <p:nvPr/>
        </p:nvSpPr>
        <p:spPr>
          <a:xfrm>
            <a:off x="5867400" y="6211614"/>
            <a:ext cx="2133599" cy="369332"/>
          </a:xfrm>
          <a:prstGeom prst="rect">
            <a:avLst/>
          </a:prstGeom>
          <a:noFill/>
        </p:spPr>
        <p:txBody>
          <a:bodyPr wrap="square" rtlCol="0">
            <a:spAutoFit/>
          </a:bodyPr>
          <a:lstStyle/>
          <a:p>
            <a:r>
              <a:rPr lang="sr-Latn-RS" dirty="0" smtClean="0"/>
              <a:t>Nvidia Tegra Soc</a:t>
            </a:r>
            <a:endParaRPr lang="en-US" dirty="0"/>
          </a:p>
        </p:txBody>
      </p:sp>
    </p:spTree>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87">
                                            <p:txEl>
                                              <p:pRg st="0" end="0"/>
                                            </p:txEl>
                                          </p:spTgt>
                                        </p:tgtEl>
                                        <p:attrNameLst>
                                          <p:attrName>style.visibility</p:attrName>
                                        </p:attrNameLst>
                                      </p:cBhvr>
                                      <p:to>
                                        <p:strVal val="visible"/>
                                      </p:to>
                                    </p:set>
                                    <p:animEffect transition="in" filter="fade">
                                      <p:cBhvr additive="repl">
                                        <p:cTn id="7" dur="2000"/>
                                        <p:tgtEl>
                                          <p:spTgt spid="8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CustomShape 1"/>
          <p:cNvSpPr/>
          <p:nvPr/>
        </p:nvSpPr>
        <p:spPr>
          <a:xfrm>
            <a:off x="457200" y="274680"/>
            <a:ext cx="8228520" cy="1172160"/>
          </a:xfrm>
          <a:prstGeom prst="rect">
            <a:avLst/>
          </a:prstGeom>
          <a:noFill/>
          <a:ln>
            <a:noFill/>
          </a:ln>
        </p:spPr>
        <p:style>
          <a:lnRef idx="0">
            <a:scrgbClr r="0" g="0" b="0"/>
          </a:lnRef>
          <a:fillRef idx="0">
            <a:scrgbClr r="0" g="0" b="0"/>
          </a:fillRef>
          <a:effectRef idx="0">
            <a:scrgbClr r="0" g="0" b="0"/>
          </a:effectRef>
          <a:fontRef idx="minor"/>
        </p:style>
      </p:sp>
      <p:sp>
        <p:nvSpPr>
          <p:cNvPr id="90" name="CustomShape 2"/>
          <p:cNvSpPr/>
          <p:nvPr/>
        </p:nvSpPr>
        <p:spPr>
          <a:xfrm>
            <a:off x="685800" y="1295280"/>
            <a:ext cx="7923600" cy="637560"/>
          </a:xfrm>
          <a:prstGeom prst="rect">
            <a:avLst/>
          </a:prstGeom>
          <a:noFill/>
          <a:ln>
            <a:noFill/>
          </a:ln>
        </p:spPr>
        <p:style>
          <a:lnRef idx="0">
            <a:scrgbClr r="0" g="0" b="0"/>
          </a:lnRef>
          <a:fillRef idx="0">
            <a:scrgbClr r="0" g="0" b="0"/>
          </a:fillRef>
          <a:effectRef idx="0">
            <a:scrgbClr r="0" g="0" b="0"/>
          </a:effectRef>
          <a:fontRef idx="minor"/>
        </p:style>
      </p:sp>
      <p:pic>
        <p:nvPicPr>
          <p:cNvPr id="91" name="Picture 90"/>
          <p:cNvPicPr/>
          <p:nvPr/>
        </p:nvPicPr>
        <p:blipFill>
          <a:blip r:embed="rId3"/>
          <a:stretch/>
        </p:blipFill>
        <p:spPr>
          <a:xfrm>
            <a:off x="533400" y="1446840"/>
            <a:ext cx="8244840" cy="4579200"/>
          </a:xfrm>
          <a:prstGeom prst="rect">
            <a:avLst/>
          </a:prstGeom>
          <a:ln>
            <a:noFill/>
          </a:ln>
        </p:spPr>
      </p:pic>
      <p:sp>
        <p:nvSpPr>
          <p:cNvPr id="6" name="CustomShape 1"/>
          <p:cNvSpPr/>
          <p:nvPr/>
        </p:nvSpPr>
        <p:spPr>
          <a:xfrm>
            <a:off x="533400" y="152400"/>
            <a:ext cx="8152320" cy="959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r>
              <a:rPr lang="en-US" sz="3600" b="1" strike="noStrike" spc="-1" dirty="0">
                <a:solidFill>
                  <a:srgbClr val="000000"/>
                </a:solidFill>
                <a:latin typeface="Calibri"/>
                <a:ea typeface="DejaVu Sans"/>
              </a:rPr>
              <a:t>RISC-V </a:t>
            </a:r>
            <a:r>
              <a:rPr lang="sr-Latn-RS" sz="3600" b="1" spc="-1" dirty="0">
                <a:solidFill>
                  <a:srgbClr val="000000"/>
                </a:solidFill>
                <a:latin typeface="Calibri"/>
              </a:rPr>
              <a:t>Arhitektura</a:t>
            </a:r>
            <a:endParaRPr lang="en-US" sz="3600" spc="-1" dirty="0"/>
          </a:p>
        </p:txBody>
      </p:sp>
    </p:spTree>
  </p:cSld>
  <p:clrMapOvr>
    <a:masterClrMapping/>
  </p:clrMapOvr>
  <p:transition>
    <p:fade/>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533400" y="7620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en-US" sz="3600" b="1" strike="noStrike" spc="-1" dirty="0" smtClean="0">
                <a:solidFill>
                  <a:srgbClr val="000000"/>
                </a:solidFill>
                <a:latin typeface="Calibri"/>
                <a:ea typeface="DejaVu Sans"/>
              </a:rPr>
              <a:t>RISC-V</a:t>
            </a:r>
            <a:r>
              <a:rPr lang="sr-Latn-RS" sz="3600" b="1" spc="-1" dirty="0">
                <a:solidFill>
                  <a:srgbClr val="000000"/>
                </a:solidFill>
                <a:latin typeface="Calibri"/>
                <a:ea typeface="DejaVu Sans"/>
              </a:rPr>
              <a:t> </a:t>
            </a:r>
            <a:r>
              <a:rPr lang="sr-Latn-RS" sz="3600" b="1" spc="-1" dirty="0" smtClean="0">
                <a:solidFill>
                  <a:srgbClr val="000000"/>
                </a:solidFill>
                <a:latin typeface="Calibri"/>
                <a:ea typeface="DejaVu Sans"/>
              </a:rPr>
              <a:t>i FPGA</a:t>
            </a:r>
            <a:endParaRPr lang="en-US" sz="3600" b="0" strike="noStrike" spc="-1" dirty="0">
              <a:latin typeface="Arial"/>
            </a:endParaRPr>
          </a:p>
        </p:txBody>
      </p:sp>
      <p:sp>
        <p:nvSpPr>
          <p:cNvPr id="94" name="CustomShape 2"/>
          <p:cNvSpPr/>
          <p:nvPr/>
        </p:nvSpPr>
        <p:spPr>
          <a:xfrm>
            <a:off x="459302" y="1295400"/>
            <a:ext cx="8228520" cy="480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743040" indent="-284760">
              <a:lnSpc>
                <a:spcPct val="100000"/>
              </a:lnSpc>
              <a:spcBef>
                <a:spcPts val="561"/>
              </a:spcBef>
              <a:buClr>
                <a:srgbClr val="000000"/>
              </a:buClr>
              <a:buFont typeface="Arial"/>
              <a:buChar char="•"/>
            </a:pPr>
            <a:r>
              <a:rPr lang="en-US" spc="-1" dirty="0" err="1">
                <a:solidFill>
                  <a:srgbClr val="000000"/>
                </a:solidFill>
                <a:latin typeface="Times New Roman" pitchFamily="18" charset="0"/>
                <a:ea typeface="DejaVu Sans"/>
                <a:cs typeface="Times New Roman" pitchFamily="18" charset="0"/>
              </a:rPr>
              <a:t>Posebna</a:t>
            </a:r>
            <a:r>
              <a:rPr lang="en-US" spc="-1" dirty="0">
                <a:solidFill>
                  <a:srgbClr val="000000"/>
                </a:solidFill>
                <a:latin typeface="Times New Roman" pitchFamily="18" charset="0"/>
                <a:ea typeface="DejaVu Sans"/>
                <a:cs typeface="Times New Roman" pitchFamily="18" charset="0"/>
              </a:rPr>
              <a:t> oblast od </a:t>
            </a:r>
            <a:r>
              <a:rPr lang="en-US" spc="-1" dirty="0" err="1">
                <a:solidFill>
                  <a:srgbClr val="000000"/>
                </a:solidFill>
                <a:latin typeface="Times New Roman" pitchFamily="18" charset="0"/>
                <a:ea typeface="DejaVu Sans"/>
                <a:cs typeface="Times New Roman" pitchFamily="18" charset="0"/>
              </a:rPr>
              <a:t>interesa</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su</a:t>
            </a:r>
            <a:r>
              <a:rPr lang="en-US" spc="-1" dirty="0">
                <a:solidFill>
                  <a:srgbClr val="000000"/>
                </a:solidFill>
                <a:latin typeface="Times New Roman" pitchFamily="18" charset="0"/>
                <a:ea typeface="DejaVu Sans"/>
                <a:cs typeface="Times New Roman" pitchFamily="18" charset="0"/>
              </a:rPr>
              <a:t> FPGA </a:t>
            </a:r>
            <a:r>
              <a:rPr lang="en-US" spc="-1" dirty="0" err="1" smtClean="0">
                <a:solidFill>
                  <a:srgbClr val="000000"/>
                </a:solidFill>
                <a:latin typeface="Times New Roman" pitchFamily="18" charset="0"/>
                <a:ea typeface="DejaVu Sans"/>
                <a:cs typeface="Times New Roman" pitchFamily="18" charset="0"/>
              </a:rPr>
              <a:t>ure</a:t>
            </a:r>
            <a:r>
              <a:rPr lang="sr-Latn-RS" spc="-1" dirty="0" smtClean="0">
                <a:solidFill>
                  <a:srgbClr val="000000"/>
                </a:solidFill>
                <a:latin typeface="Times New Roman" pitchFamily="18" charset="0"/>
                <a:ea typeface="DejaVu Sans"/>
                <a:cs typeface="Times New Roman" pitchFamily="18" charset="0"/>
              </a:rPr>
              <a:t>đaji</a:t>
            </a:r>
            <a:endParaRPr lang="en-US" spc="-1" dirty="0">
              <a:solidFill>
                <a:srgbClr val="000000"/>
              </a:solidFill>
              <a:latin typeface="Times New Roman" pitchFamily="18" charset="0"/>
              <a:ea typeface="DejaVu Sans"/>
              <a:cs typeface="Times New Roman" pitchFamily="18" charset="0"/>
            </a:endParaRPr>
          </a:p>
          <a:p>
            <a:pPr marL="743040" indent="-284760">
              <a:lnSpc>
                <a:spcPct val="100000"/>
              </a:lnSpc>
              <a:spcBef>
                <a:spcPts val="561"/>
              </a:spcBef>
              <a:buClr>
                <a:srgbClr val="000000"/>
              </a:buClr>
              <a:buFont typeface="Arial"/>
              <a:buChar char="•"/>
            </a:pPr>
            <a:r>
              <a:rPr lang="en-US" spc="-1" dirty="0" err="1">
                <a:solidFill>
                  <a:srgbClr val="000000"/>
                </a:solidFill>
                <a:latin typeface="Times New Roman" pitchFamily="18" charset="0"/>
                <a:ea typeface="DejaVu Sans"/>
                <a:cs typeface="Times New Roman" pitchFamily="18" charset="0"/>
              </a:rPr>
              <a:t>Zajednički</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projekti</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bazirani</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na</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deljenju</a:t>
            </a:r>
            <a:r>
              <a:rPr lang="en-US" spc="-1" dirty="0">
                <a:solidFill>
                  <a:srgbClr val="000000"/>
                </a:solidFill>
                <a:latin typeface="Times New Roman" pitchFamily="18" charset="0"/>
                <a:ea typeface="DejaVu Sans"/>
                <a:cs typeface="Times New Roman" pitchFamily="18" charset="0"/>
              </a:rPr>
              <a:t> HDL </a:t>
            </a:r>
            <a:r>
              <a:rPr lang="en-US" spc="-1" dirty="0" err="1">
                <a:solidFill>
                  <a:srgbClr val="000000"/>
                </a:solidFill>
                <a:latin typeface="Times New Roman" pitchFamily="18" charset="0"/>
                <a:ea typeface="DejaVu Sans"/>
                <a:cs typeface="Times New Roman" pitchFamily="18" charset="0"/>
              </a:rPr>
              <a:t>modela</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na</a:t>
            </a:r>
            <a:r>
              <a:rPr lang="en-US" spc="-1" dirty="0">
                <a:solidFill>
                  <a:srgbClr val="000000"/>
                </a:solidFill>
                <a:latin typeface="Times New Roman" pitchFamily="18" charset="0"/>
                <a:ea typeface="DejaVu Sans"/>
                <a:cs typeface="Times New Roman" pitchFamily="18" charset="0"/>
              </a:rPr>
              <a:t> RTL </a:t>
            </a:r>
            <a:r>
              <a:rPr lang="en-US" spc="-1" dirty="0" err="1" smtClean="0">
                <a:solidFill>
                  <a:srgbClr val="000000"/>
                </a:solidFill>
                <a:latin typeface="Times New Roman" pitchFamily="18" charset="0"/>
                <a:ea typeface="DejaVu Sans"/>
                <a:cs typeface="Times New Roman" pitchFamily="18" charset="0"/>
              </a:rPr>
              <a:t>nivou</a:t>
            </a:r>
            <a:endParaRPr lang="sr-Latn-RS" spc="-1" dirty="0" smtClean="0">
              <a:solidFill>
                <a:srgbClr val="000000"/>
              </a:solidFill>
              <a:latin typeface="Times New Roman" pitchFamily="18" charset="0"/>
              <a:ea typeface="DejaVu Sans"/>
              <a:cs typeface="Times New Roman" pitchFamily="18" charset="0"/>
            </a:endParaRPr>
          </a:p>
          <a:p>
            <a:pPr marL="1200240" lvl="1" indent="-284760">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Svakodnevno se rade nadogradnje i optimizacije modela zbog potpune vidljivosti koda i doprinosa pojedinaca</a:t>
            </a:r>
          </a:p>
          <a:p>
            <a:pPr marL="743040" indent="-284760">
              <a:lnSpc>
                <a:spcPct val="100000"/>
              </a:lnSpc>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Od 2018. godine </a:t>
            </a:r>
            <a:r>
              <a:rPr lang="en-US" spc="-1" dirty="0" smtClean="0">
                <a:solidFill>
                  <a:srgbClr val="000000"/>
                </a:solidFill>
                <a:latin typeface="Times New Roman" pitchFamily="18" charset="0"/>
                <a:ea typeface="DejaVu Sans"/>
                <a:cs typeface="Times New Roman" pitchFamily="18" charset="0"/>
              </a:rPr>
              <a:t>RISC-V </a:t>
            </a:r>
            <a:r>
              <a:rPr lang="en-US" spc="-1" dirty="0" err="1">
                <a:solidFill>
                  <a:srgbClr val="000000"/>
                </a:solidFill>
                <a:latin typeface="Times New Roman" pitchFamily="18" charset="0"/>
                <a:ea typeface="DejaVu Sans"/>
                <a:cs typeface="Times New Roman" pitchFamily="18" charset="0"/>
              </a:rPr>
              <a:t>ima</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punu</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podršku</a:t>
            </a:r>
            <a:r>
              <a:rPr lang="en-US" spc="-1" dirty="0">
                <a:solidFill>
                  <a:srgbClr val="000000"/>
                </a:solidFill>
                <a:latin typeface="Times New Roman" pitchFamily="18" charset="0"/>
                <a:ea typeface="DejaVu Sans"/>
                <a:cs typeface="Times New Roman" pitchFamily="18" charset="0"/>
              </a:rPr>
              <a:t> Linux </a:t>
            </a:r>
            <a:r>
              <a:rPr lang="en-US" spc="-1" dirty="0" err="1">
                <a:solidFill>
                  <a:srgbClr val="000000"/>
                </a:solidFill>
                <a:latin typeface="Times New Roman" pitchFamily="18" charset="0"/>
                <a:ea typeface="DejaVu Sans"/>
                <a:cs typeface="Times New Roman" pitchFamily="18" charset="0"/>
              </a:rPr>
              <a:t>organizacije</a:t>
            </a:r>
            <a:endParaRPr lang="en-US" spc="-1" dirty="0">
              <a:solidFill>
                <a:srgbClr val="000000"/>
              </a:solidFill>
              <a:latin typeface="Times New Roman" pitchFamily="18" charset="0"/>
              <a:ea typeface="DejaVu Sans"/>
              <a:cs typeface="Times New Roman" pitchFamily="18" charset="0"/>
            </a:endParaRPr>
          </a:p>
          <a:p>
            <a:pPr marL="743040" indent="-284760">
              <a:lnSpc>
                <a:spcPct val="100000"/>
              </a:lnSpc>
              <a:spcBef>
                <a:spcPts val="561"/>
              </a:spcBef>
              <a:buClr>
                <a:srgbClr val="000000"/>
              </a:buClr>
              <a:buFont typeface="Arial"/>
              <a:buChar char="•"/>
            </a:pPr>
            <a:r>
              <a:rPr lang="en-US" spc="-1" dirty="0" err="1">
                <a:solidFill>
                  <a:srgbClr val="000000"/>
                </a:solidFill>
                <a:latin typeface="Times New Roman" pitchFamily="18" charset="0"/>
                <a:ea typeface="DejaVu Sans"/>
                <a:cs typeface="Times New Roman" pitchFamily="18" charset="0"/>
              </a:rPr>
              <a:t>Moguće</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besplatno</a:t>
            </a:r>
            <a:r>
              <a:rPr lang="en-US" spc="-1" dirty="0">
                <a:solidFill>
                  <a:srgbClr val="000000"/>
                </a:solidFill>
                <a:latin typeface="Times New Roman" pitchFamily="18" charset="0"/>
                <a:ea typeface="DejaVu Sans"/>
                <a:cs typeface="Times New Roman" pitchFamily="18" charset="0"/>
              </a:rPr>
              <a:t> i </a:t>
            </a:r>
            <a:r>
              <a:rPr lang="en-US" spc="-1" dirty="0" err="1">
                <a:solidFill>
                  <a:srgbClr val="000000"/>
                </a:solidFill>
                <a:latin typeface="Times New Roman" pitchFamily="18" charset="0"/>
                <a:ea typeface="DejaVu Sans"/>
                <a:cs typeface="Times New Roman" pitchFamily="18" charset="0"/>
              </a:rPr>
              <a:t>legalno</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podići</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operativni</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sistem</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na</a:t>
            </a:r>
            <a:r>
              <a:rPr lang="en-US" spc="-1" dirty="0">
                <a:solidFill>
                  <a:srgbClr val="000000"/>
                </a:solidFill>
                <a:latin typeface="Times New Roman" pitchFamily="18" charset="0"/>
                <a:ea typeface="DejaVu Sans"/>
                <a:cs typeface="Times New Roman" pitchFamily="18" charset="0"/>
              </a:rPr>
              <a:t> FPGA </a:t>
            </a:r>
            <a:r>
              <a:rPr lang="en-US" spc="-1" dirty="0" err="1">
                <a:solidFill>
                  <a:srgbClr val="000000"/>
                </a:solidFill>
                <a:latin typeface="Times New Roman" pitchFamily="18" charset="0"/>
                <a:ea typeface="DejaVu Sans"/>
                <a:cs typeface="Times New Roman" pitchFamily="18" charset="0"/>
              </a:rPr>
              <a:t>ploči</a:t>
            </a:r>
            <a:endParaRPr lang="en-US" spc="-1" dirty="0">
              <a:solidFill>
                <a:srgbClr val="000000"/>
              </a:solidFill>
              <a:latin typeface="Times New Roman" pitchFamily="18" charset="0"/>
              <a:ea typeface="DejaVu Sans"/>
              <a:cs typeface="Times New Roman" pitchFamily="18" charset="0"/>
            </a:endParaRPr>
          </a:p>
          <a:p>
            <a:pPr marL="743040" indent="-284760">
              <a:lnSpc>
                <a:spcPct val="100000"/>
              </a:lnSpc>
              <a:spcBef>
                <a:spcPts val="561"/>
              </a:spcBef>
              <a:buClr>
                <a:srgbClr val="000000"/>
              </a:buClr>
              <a:buFont typeface="Arial"/>
              <a:buChar char="•"/>
            </a:pPr>
            <a:r>
              <a:rPr lang="en-US" spc="-1" dirty="0">
                <a:solidFill>
                  <a:srgbClr val="000000"/>
                </a:solidFill>
                <a:latin typeface="Times New Roman" pitchFamily="18" charset="0"/>
                <a:ea typeface="DejaVu Sans"/>
                <a:cs typeface="Times New Roman" pitchFamily="18" charset="0"/>
              </a:rPr>
              <a:t>Sa </a:t>
            </a:r>
            <a:r>
              <a:rPr lang="en-US" spc="-1" dirty="0" err="1">
                <a:solidFill>
                  <a:srgbClr val="000000"/>
                </a:solidFill>
                <a:latin typeface="Times New Roman" pitchFamily="18" charset="0"/>
                <a:ea typeface="DejaVu Sans"/>
                <a:cs typeface="Times New Roman" pitchFamily="18" charset="0"/>
              </a:rPr>
              <a:t>otvorenošću</a:t>
            </a:r>
            <a:r>
              <a:rPr lang="en-US" spc="-1" dirty="0">
                <a:solidFill>
                  <a:srgbClr val="000000"/>
                </a:solidFill>
                <a:latin typeface="Times New Roman" pitchFamily="18" charset="0"/>
                <a:ea typeface="DejaVu Sans"/>
                <a:cs typeface="Times New Roman" pitchFamily="18" charset="0"/>
              </a:rPr>
              <a:t> RTL </a:t>
            </a:r>
            <a:r>
              <a:rPr lang="en-US" spc="-1" dirty="0" err="1">
                <a:solidFill>
                  <a:srgbClr val="000000"/>
                </a:solidFill>
                <a:latin typeface="Times New Roman" pitchFamily="18" charset="0"/>
                <a:ea typeface="DejaVu Sans"/>
                <a:cs typeface="Times New Roman" pitchFamily="18" charset="0"/>
              </a:rPr>
              <a:t>koda</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dolazi</a:t>
            </a:r>
            <a:r>
              <a:rPr lang="en-US" spc="-1" dirty="0">
                <a:solidFill>
                  <a:srgbClr val="000000"/>
                </a:solidFill>
                <a:latin typeface="Times New Roman" pitchFamily="18" charset="0"/>
                <a:ea typeface="DejaVu Sans"/>
                <a:cs typeface="Times New Roman" pitchFamily="18" charset="0"/>
              </a:rPr>
              <a:t> i </a:t>
            </a:r>
            <a:r>
              <a:rPr lang="en-US" spc="-1" dirty="0" err="1" smtClean="0">
                <a:solidFill>
                  <a:srgbClr val="000000"/>
                </a:solidFill>
                <a:latin typeface="Times New Roman" pitchFamily="18" charset="0"/>
                <a:ea typeface="DejaVu Sans"/>
                <a:cs typeface="Times New Roman" pitchFamily="18" charset="0"/>
              </a:rPr>
              <a:t>sigurnost</a:t>
            </a:r>
            <a:r>
              <a:rPr lang="sr-Latn-RS" spc="-1" dirty="0" smtClean="0">
                <a:solidFill>
                  <a:srgbClr val="000000"/>
                </a:solidFill>
                <a:latin typeface="Times New Roman" pitchFamily="18" charset="0"/>
                <a:ea typeface="DejaVu Sans"/>
                <a:cs typeface="Times New Roman" pitchFamily="18" charset="0"/>
              </a:rPr>
              <a:t> - obiležje većine open-source projekata</a:t>
            </a:r>
          </a:p>
          <a:p>
            <a:pPr marL="1200240" lvl="1" indent="-284760">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Softverski napadi na mikroarhitekturu procesora </a:t>
            </a:r>
            <a:r>
              <a:rPr lang="sr-Latn-RS" spc="-1" dirty="0">
                <a:solidFill>
                  <a:srgbClr val="000000"/>
                </a:solidFill>
                <a:latin typeface="Times New Roman" pitchFamily="18" charset="0"/>
                <a:cs typeface="Times New Roman" pitchFamily="18" charset="0"/>
              </a:rPr>
              <a:t>(Meltdown, </a:t>
            </a:r>
            <a:r>
              <a:rPr lang="sr-Latn-RS" spc="-1" dirty="0" smtClean="0">
                <a:solidFill>
                  <a:srgbClr val="000000"/>
                </a:solidFill>
                <a:latin typeface="Times New Roman" pitchFamily="18" charset="0"/>
                <a:cs typeface="Times New Roman" pitchFamily="18" charset="0"/>
              </a:rPr>
              <a:t>Spectre) </a:t>
            </a:r>
            <a:r>
              <a:rPr lang="sr-Latn-RS" spc="-1" dirty="0" smtClean="0">
                <a:solidFill>
                  <a:srgbClr val="000000"/>
                </a:solidFill>
                <a:latin typeface="Times New Roman" pitchFamily="18" charset="0"/>
                <a:ea typeface="DejaVu Sans"/>
                <a:cs typeface="Times New Roman" pitchFamily="18" charset="0"/>
              </a:rPr>
              <a:t>mnogo manje verovatni</a:t>
            </a:r>
          </a:p>
          <a:p>
            <a:pPr marL="743040" indent="-284760">
              <a:spcBef>
                <a:spcPts val="561"/>
              </a:spcBef>
              <a:buClr>
                <a:srgbClr val="000000"/>
              </a:buClr>
              <a:buFont typeface="Arial"/>
              <a:buChar char="•"/>
            </a:pPr>
            <a:r>
              <a:rPr lang="en-US" spc="-1" dirty="0" err="1" smtClean="0">
                <a:solidFill>
                  <a:srgbClr val="000000"/>
                </a:solidFill>
                <a:latin typeface="Times New Roman" pitchFamily="18" charset="0"/>
                <a:ea typeface="DejaVu Sans"/>
                <a:cs typeface="Times New Roman" pitchFamily="18" charset="0"/>
              </a:rPr>
              <a:t>Potencijalna</a:t>
            </a:r>
            <a:r>
              <a:rPr lang="en-US" spc="-1" dirty="0" smtClean="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zamena</a:t>
            </a:r>
            <a:r>
              <a:rPr lang="en-US" spc="-1" dirty="0">
                <a:solidFill>
                  <a:srgbClr val="000000"/>
                </a:solidFill>
                <a:latin typeface="Times New Roman" pitchFamily="18" charset="0"/>
                <a:ea typeface="DejaVu Sans"/>
                <a:cs typeface="Times New Roman" pitchFamily="18" charset="0"/>
              </a:rPr>
              <a:t> </a:t>
            </a:r>
            <a:r>
              <a:rPr lang="en-US" spc="-1" dirty="0" err="1">
                <a:solidFill>
                  <a:srgbClr val="000000"/>
                </a:solidFill>
                <a:latin typeface="Times New Roman" pitchFamily="18" charset="0"/>
                <a:ea typeface="DejaVu Sans"/>
                <a:cs typeface="Times New Roman" pitchFamily="18" charset="0"/>
              </a:rPr>
              <a:t>za</a:t>
            </a:r>
            <a:r>
              <a:rPr lang="en-US" spc="-1" dirty="0">
                <a:solidFill>
                  <a:srgbClr val="000000"/>
                </a:solidFill>
                <a:latin typeface="Times New Roman" pitchFamily="18" charset="0"/>
                <a:ea typeface="DejaVu Sans"/>
                <a:cs typeface="Times New Roman" pitchFamily="18" charset="0"/>
              </a:rPr>
              <a:t> Xilinx </a:t>
            </a:r>
            <a:r>
              <a:rPr lang="en-US" spc="-1" dirty="0" err="1">
                <a:solidFill>
                  <a:srgbClr val="000000"/>
                </a:solidFill>
                <a:latin typeface="Times New Roman" pitchFamily="18" charset="0"/>
                <a:ea typeface="DejaVu Sans"/>
                <a:cs typeface="Times New Roman" pitchFamily="18" charset="0"/>
              </a:rPr>
              <a:t>MicroBlaze</a:t>
            </a:r>
            <a:r>
              <a:rPr lang="en-US" spc="-1" dirty="0">
                <a:solidFill>
                  <a:srgbClr val="000000"/>
                </a:solidFill>
                <a:latin typeface="Times New Roman" pitchFamily="18" charset="0"/>
                <a:ea typeface="DejaVu Sans"/>
                <a:cs typeface="Times New Roman" pitchFamily="18" charset="0"/>
              </a:rPr>
              <a:t> soft-core </a:t>
            </a:r>
            <a:r>
              <a:rPr lang="en-US" spc="-1" dirty="0" err="1" smtClean="0">
                <a:solidFill>
                  <a:srgbClr val="000000"/>
                </a:solidFill>
                <a:latin typeface="Times New Roman" pitchFamily="18" charset="0"/>
                <a:ea typeface="DejaVu Sans"/>
                <a:cs typeface="Times New Roman" pitchFamily="18" charset="0"/>
              </a:rPr>
              <a:t>procesore</a:t>
            </a:r>
            <a:endParaRPr lang="sr-Latn-RS" spc="-1" dirty="0" smtClean="0">
              <a:solidFill>
                <a:srgbClr val="000000"/>
              </a:solidFill>
              <a:latin typeface="Times New Roman" pitchFamily="18" charset="0"/>
              <a:ea typeface="DejaVu Sans"/>
              <a:cs typeface="Times New Roman" pitchFamily="18" charset="0"/>
            </a:endParaRPr>
          </a:p>
          <a:p>
            <a:pPr marL="1200240" lvl="1" indent="-284760">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Takođe RISC jezgro bazirano na predlozima iz knjige profesora Petersona</a:t>
            </a:r>
          </a:p>
          <a:p>
            <a:pPr marL="1200240" lvl="1" indent="-284760">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Ono što će izdvojiti RISC-V je bolja softverska podrška </a:t>
            </a:r>
          </a:p>
        </p:txBody>
      </p:sp>
    </p:spTree>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457200" y="7728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sr-Latn-RS" sz="3600" b="1" strike="noStrike" spc="-1" dirty="0" smtClean="0">
                <a:solidFill>
                  <a:srgbClr val="000000"/>
                </a:solidFill>
                <a:latin typeface="Calibri"/>
                <a:ea typeface="DejaVu Sans"/>
              </a:rPr>
              <a:t>Memorijski podsistem</a:t>
            </a:r>
            <a:endParaRPr lang="en-US" sz="3600" b="0" strike="noStrike" spc="-1" dirty="0">
              <a:latin typeface="Arial"/>
            </a:endParaRPr>
          </a:p>
        </p:txBody>
      </p:sp>
      <p:sp>
        <p:nvSpPr>
          <p:cNvPr id="94" name="CustomShape 2"/>
          <p:cNvSpPr/>
          <p:nvPr/>
        </p:nvSpPr>
        <p:spPr>
          <a:xfrm>
            <a:off x="457200" y="1371600"/>
            <a:ext cx="8228520" cy="4753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endParaRPr lang="en-US" sz="1400" spc="-1" dirty="0">
              <a:solidFill>
                <a:srgbClr val="000000"/>
              </a:solidFill>
              <a:latin typeface="Times New Roman" pitchFamily="18" charset="0"/>
              <a:ea typeface="DejaVu Sans"/>
              <a:cs typeface="Times New Roman" pitchFamily="18"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1581" y="2438400"/>
            <a:ext cx="5799758" cy="3642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ustomShape 2"/>
          <p:cNvSpPr/>
          <p:nvPr/>
        </p:nvSpPr>
        <p:spPr>
          <a:xfrm>
            <a:off x="609600" y="1219200"/>
            <a:ext cx="8228520" cy="1219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Brzina pristupa DDR memoriji je i dalje usko grlo u performansama procesora</a:t>
            </a:r>
            <a:endParaRPr lang="sr-Latn-RS" sz="1400" spc="-1" dirty="0">
              <a:solidFill>
                <a:srgbClr val="000000"/>
              </a:solidFill>
              <a:latin typeface="Times New Roman" pitchFamily="18" charset="0"/>
              <a:ea typeface="DejaVu Sans"/>
              <a:cs typeface="Times New Roman" pitchFamily="18" charset="0"/>
            </a:endParaRPr>
          </a:p>
          <a:p>
            <a:pPr marL="743040" indent="-284760">
              <a:lnSpc>
                <a:spcPct val="100000"/>
              </a:lnSpc>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Svaki moderan procesorski čip na sebi ima nekoliko nivoa keš memorije kao spregu sa DDR čipom</a:t>
            </a:r>
          </a:p>
          <a:p>
            <a:pPr marL="1200240" lvl="1"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Manje a brže memorije - bliže procesoru</a:t>
            </a:r>
          </a:p>
          <a:p>
            <a:pPr marL="1200240" lvl="1"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Veće a sporije memorije - bliže memorijskom kontroleru</a:t>
            </a:r>
          </a:p>
        </p:txBody>
      </p:sp>
    </p:spTree>
    <p:extLst>
      <p:ext uri="{BB962C8B-B14F-4D97-AF65-F5344CB8AC3E}">
        <p14:creationId xmlns:p14="http://schemas.microsoft.com/office/powerpoint/2010/main" val="615192996"/>
      </p:ext>
    </p:extLst>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nodePh="1">
                                  <p:stCondLst>
                                    <p:cond delay="0"/>
                                  </p:stCondLst>
                                  <p:endCondLst>
                                    <p:cond evt="begin" delay="0">
                                      <p:tn val="5"/>
                                    </p:cond>
                                  </p:end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457200" y="87099"/>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sr-Latn-RS" sz="3600" b="1" strike="noStrike" spc="-1" dirty="0" smtClean="0">
                <a:solidFill>
                  <a:srgbClr val="000000"/>
                </a:solidFill>
                <a:latin typeface="Calibri"/>
                <a:ea typeface="DejaVu Sans"/>
              </a:rPr>
              <a:t>Memorije na FPGA čipu</a:t>
            </a:r>
            <a:endParaRPr lang="en-US" sz="3600" b="0" strike="noStrike" spc="-1" dirty="0">
              <a:latin typeface="Arial"/>
            </a:endParaRPr>
          </a:p>
        </p:txBody>
      </p:sp>
      <p:sp>
        <p:nvSpPr>
          <p:cNvPr id="94" name="CustomShape 2"/>
          <p:cNvSpPr/>
          <p:nvPr/>
        </p:nvSpPr>
        <p:spPr>
          <a:xfrm>
            <a:off x="457200" y="1371600"/>
            <a:ext cx="8228520" cy="4753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endParaRPr lang="en-US" sz="1400" spc="-1" dirty="0">
              <a:solidFill>
                <a:srgbClr val="000000"/>
              </a:solidFill>
              <a:latin typeface="Times New Roman" pitchFamily="18" charset="0"/>
              <a:ea typeface="DejaVu Sans"/>
              <a:cs typeface="Times New Roman" pitchFamily="18" charset="0"/>
            </a:endParaRPr>
          </a:p>
        </p:txBody>
      </p:sp>
      <p:sp>
        <p:nvSpPr>
          <p:cNvPr id="5" name="CustomShape 2"/>
          <p:cNvSpPr/>
          <p:nvPr/>
        </p:nvSpPr>
        <p:spPr>
          <a:xfrm>
            <a:off x="609600" y="1219200"/>
            <a:ext cx="8228520" cy="495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Slično kao i u ASIC tehnologiji, dizajner soft-core procesora može iskoristiti već postojeće memorijske resurse na FPGA ploči za implementaciju podsistema za keširanje</a:t>
            </a:r>
          </a:p>
          <a:p>
            <a:pPr marL="743040" indent="-284760">
              <a:lnSpc>
                <a:spcPct val="100000"/>
              </a:lnSpc>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Na tipičnim Xilinx FPGA čipovima (Zynq 7000) postoje dve vrste memorije:</a:t>
            </a:r>
          </a:p>
          <a:p>
            <a:pPr marL="1200240" lvl="1"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Blok RAM</a:t>
            </a:r>
          </a:p>
          <a:p>
            <a:pPr marL="1657440" lvl="2"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60 blokova</a:t>
            </a:r>
          </a:p>
          <a:p>
            <a:pPr marL="1657440" lvl="2"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Svaki blok se može konfigurisati kao:</a:t>
            </a:r>
          </a:p>
          <a:p>
            <a:pPr marL="2114640" lvl="3"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Dvopristupna RAM veličine 36 Kb</a:t>
            </a:r>
          </a:p>
          <a:p>
            <a:pPr marL="2114640" lvl="3"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Dve jednopristupne RAM veličina 18Kb</a:t>
            </a:r>
          </a:p>
          <a:p>
            <a:pPr marL="1657440" lvl="2"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Sinhrono čitanje sa opcionim dodatnim baferovanjem izlaza</a:t>
            </a:r>
          </a:p>
          <a:p>
            <a:pPr marL="1657440" lvl="2"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Ukupno je na raspolaganju 2,1 Mb ovog tipa memorije</a:t>
            </a:r>
          </a:p>
          <a:p>
            <a:pPr marL="1200240" lvl="1"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Distribuirani LUT RAM</a:t>
            </a:r>
          </a:p>
          <a:p>
            <a:pPr marL="1657440" lvl="2"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Od prisutnih 17.600 slice modula:</a:t>
            </a:r>
          </a:p>
          <a:p>
            <a:pPr marL="2114640" lvl="3"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6.000 tipa SLICEM</a:t>
            </a:r>
          </a:p>
          <a:p>
            <a:pPr marL="2114640" lvl="3"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11.600 tipa SLICEL</a:t>
            </a:r>
            <a:endParaRPr lang="sr-Latn-RS" sz="1400" spc="-1" dirty="0">
              <a:solidFill>
                <a:srgbClr val="000000"/>
              </a:solidFill>
              <a:latin typeface="Times New Roman" pitchFamily="18" charset="0"/>
              <a:ea typeface="DejaVu Sans"/>
              <a:cs typeface="Times New Roman" pitchFamily="18" charset="0"/>
            </a:endParaRPr>
          </a:p>
          <a:p>
            <a:pPr marL="1657440" lvl="2"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Svaki SLICEM modul se može konfigurisati kao 64 bita brze RAM memorije</a:t>
            </a:r>
          </a:p>
          <a:p>
            <a:pPr marL="1657440" lvl="2" indent="-284760">
              <a:spcBef>
                <a:spcPts val="561"/>
              </a:spcBef>
              <a:buClr>
                <a:srgbClr val="000000"/>
              </a:buClr>
              <a:buFont typeface="Arial"/>
              <a:buChar char="•"/>
            </a:pPr>
            <a:r>
              <a:rPr lang="sr-Latn-RS" sz="1400" spc="-1" dirty="0" smtClean="0">
                <a:solidFill>
                  <a:srgbClr val="000000"/>
                </a:solidFill>
                <a:latin typeface="Times New Roman" pitchFamily="18" charset="0"/>
                <a:ea typeface="DejaVu Sans"/>
                <a:cs typeface="Times New Roman" pitchFamily="18" charset="0"/>
              </a:rPr>
              <a:t>Čitanje je asinhrono sa </a:t>
            </a:r>
            <a:r>
              <a:rPr lang="sr-Latn-RS" sz="1400" spc="-1" dirty="0" smtClean="0">
                <a:solidFill>
                  <a:srgbClr val="000000"/>
                </a:solidFill>
                <a:latin typeface="Times New Roman" pitchFamily="18" charset="0"/>
                <a:cs typeface="Times New Roman" pitchFamily="18" charset="0"/>
              </a:rPr>
              <a:t>opcionim </a:t>
            </a:r>
            <a:r>
              <a:rPr lang="sr-Latn-RS" sz="1400" spc="-1" dirty="0">
                <a:solidFill>
                  <a:srgbClr val="000000"/>
                </a:solidFill>
                <a:latin typeface="Times New Roman" pitchFamily="18" charset="0"/>
                <a:cs typeface="Times New Roman" pitchFamily="18" charset="0"/>
              </a:rPr>
              <a:t>dodatnim baferovanjem </a:t>
            </a:r>
            <a:r>
              <a:rPr lang="sr-Latn-RS" sz="1400" spc="-1" dirty="0" smtClean="0">
                <a:solidFill>
                  <a:srgbClr val="000000"/>
                </a:solidFill>
                <a:latin typeface="Times New Roman" pitchFamily="18" charset="0"/>
                <a:cs typeface="Times New Roman" pitchFamily="18" charset="0"/>
              </a:rPr>
              <a:t>izlaza</a:t>
            </a:r>
          </a:p>
          <a:p>
            <a:pPr marL="1657440" lvl="2" indent="-284760">
              <a:spcBef>
                <a:spcPts val="561"/>
              </a:spcBef>
              <a:buClr>
                <a:srgbClr val="000000"/>
              </a:buClr>
              <a:buFont typeface="Arial"/>
              <a:buChar char="•"/>
            </a:pPr>
            <a:r>
              <a:rPr lang="sr-Latn-RS" sz="1400" spc="-1" dirty="0" smtClean="0">
                <a:solidFill>
                  <a:srgbClr val="000000"/>
                </a:solidFill>
                <a:latin typeface="Times New Roman" pitchFamily="18" charset="0"/>
                <a:cs typeface="Times New Roman" pitchFamily="18" charset="0"/>
              </a:rPr>
              <a:t>Ukupno je na raspolaganju 375 Kb ovog tipa memorije</a:t>
            </a:r>
            <a:endParaRPr lang="sr-Latn-RS" sz="1400" spc="-1" dirty="0">
              <a:solidFill>
                <a:srgbClr val="000000"/>
              </a:solidFill>
              <a:latin typeface="Times New Roman" pitchFamily="18" charset="0"/>
              <a:cs typeface="Times New Roman" pitchFamily="18" charset="0"/>
            </a:endParaRPr>
          </a:p>
        </p:txBody>
      </p:sp>
    </p:spTree>
    <p:extLst>
      <p:ext uri="{BB962C8B-B14F-4D97-AF65-F5344CB8AC3E}">
        <p14:creationId xmlns:p14="http://schemas.microsoft.com/office/powerpoint/2010/main" val="3414385552"/>
      </p:ext>
    </p:extLst>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nodePh="1">
                                  <p:stCondLst>
                                    <p:cond delay="0"/>
                                  </p:stCondLst>
                                  <p:endCondLst>
                                    <p:cond evt="begin" delay="0">
                                      <p:tn val="5"/>
                                    </p:cond>
                                  </p:end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457200" y="27468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sr-Latn-RS" sz="3600" b="1" strike="noStrike" spc="-1" dirty="0" smtClean="0">
                <a:solidFill>
                  <a:srgbClr val="000000"/>
                </a:solidFill>
                <a:latin typeface="Calibri"/>
                <a:ea typeface="DejaVu Sans"/>
              </a:rPr>
              <a:t>Podsistem za keširanje</a:t>
            </a:r>
            <a:endParaRPr lang="en-US" sz="3600" b="0" strike="noStrike" spc="-1" dirty="0">
              <a:latin typeface="Arial"/>
            </a:endParaRPr>
          </a:p>
        </p:txBody>
      </p:sp>
      <p:sp>
        <p:nvSpPr>
          <p:cNvPr id="94" name="CustomShape 2"/>
          <p:cNvSpPr/>
          <p:nvPr/>
        </p:nvSpPr>
        <p:spPr>
          <a:xfrm>
            <a:off x="457200" y="1371600"/>
            <a:ext cx="8228520" cy="4753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endParaRPr lang="en-US" sz="1400" spc="-1" dirty="0">
              <a:solidFill>
                <a:srgbClr val="000000"/>
              </a:solidFill>
              <a:latin typeface="Times New Roman" pitchFamily="18" charset="0"/>
              <a:ea typeface="DejaVu Sans"/>
              <a:cs typeface="Times New Roman" pitchFamily="18" charset="0"/>
            </a:endParaRPr>
          </a:p>
        </p:txBody>
      </p:sp>
      <p:sp>
        <p:nvSpPr>
          <p:cNvPr id="5" name="CustomShape 2"/>
          <p:cNvSpPr/>
          <p:nvPr/>
        </p:nvSpPr>
        <p:spPr>
          <a:xfrm>
            <a:off x="609600" y="1143000"/>
            <a:ext cx="8228520" cy="487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743040" indent="-284760">
              <a:lnSpc>
                <a:spcPct val="100000"/>
              </a:lnSpc>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Podaci se između različitih nivoa keš memorija prebacuju u blokovima</a:t>
            </a:r>
          </a:p>
          <a:p>
            <a:pPr marL="743040" indent="-284760">
              <a:lnSpc>
                <a:spcPct val="100000"/>
              </a:lnSpc>
              <a:spcBef>
                <a:spcPts val="561"/>
              </a:spcBef>
              <a:buClr>
                <a:srgbClr val="000000"/>
              </a:buClr>
              <a:buFont typeface="Arial"/>
              <a:buChar char="•"/>
            </a:pPr>
            <a:r>
              <a:rPr lang="sr-Latn-RS" spc="-1" dirty="0">
                <a:solidFill>
                  <a:srgbClr val="000000"/>
                </a:solidFill>
                <a:latin typeface="Times New Roman" pitchFamily="18" charset="0"/>
                <a:cs typeface="Times New Roman" pitchFamily="18" charset="0"/>
              </a:rPr>
              <a:t>Veličina bloka od B </a:t>
            </a:r>
            <a:r>
              <a:rPr lang="sr-Latn-RS" spc="-1" dirty="0" smtClean="0">
                <a:solidFill>
                  <a:srgbClr val="000000"/>
                </a:solidFill>
                <a:latin typeface="Times New Roman" pitchFamily="18" charset="0"/>
                <a:cs typeface="Times New Roman" pitchFamily="18" charset="0"/>
              </a:rPr>
              <a:t>bajtova - </a:t>
            </a:r>
            <a:r>
              <a:rPr lang="sr-Latn-RS" spc="-1" dirty="0">
                <a:solidFill>
                  <a:srgbClr val="000000"/>
                </a:solidFill>
                <a:latin typeface="Times New Roman" pitchFamily="18" charset="0"/>
                <a:cs typeface="Times New Roman" pitchFamily="18" charset="0"/>
              </a:rPr>
              <a:t>nižih </a:t>
            </a:r>
            <a:r>
              <a:rPr lang="sr-Latn-RS" spc="-1" dirty="0" smtClean="0">
                <a:solidFill>
                  <a:srgbClr val="000000"/>
                </a:solidFill>
                <a:latin typeface="Times New Roman" pitchFamily="18" charset="0"/>
                <a:cs typeface="Times New Roman" pitchFamily="18" charset="0"/>
              </a:rPr>
              <a:t>b=ceil(log</a:t>
            </a:r>
            <a:r>
              <a:rPr lang="sr-Latn-RS" spc="-1" baseline="-25000" dirty="0" smtClean="0">
                <a:solidFill>
                  <a:srgbClr val="000000"/>
                </a:solidFill>
                <a:latin typeface="Times New Roman" pitchFamily="18" charset="0"/>
                <a:cs typeface="Times New Roman" pitchFamily="18" charset="0"/>
              </a:rPr>
              <a:t>2</a:t>
            </a:r>
            <a:r>
              <a:rPr lang="sr-Latn-RS" spc="-1" dirty="0" smtClean="0">
                <a:solidFill>
                  <a:srgbClr val="000000"/>
                </a:solidFill>
                <a:latin typeface="Times New Roman" pitchFamily="18" charset="0"/>
                <a:cs typeface="Times New Roman" pitchFamily="18" charset="0"/>
              </a:rPr>
              <a:t>B</a:t>
            </a:r>
            <a:r>
              <a:rPr lang="sr-Latn-RS" spc="-1" dirty="0">
                <a:solidFill>
                  <a:srgbClr val="000000"/>
                </a:solidFill>
                <a:latin typeface="Times New Roman" pitchFamily="18" charset="0"/>
                <a:cs typeface="Times New Roman" pitchFamily="18" charset="0"/>
              </a:rPr>
              <a:t>) bita u </a:t>
            </a:r>
            <a:r>
              <a:rPr lang="sr-Latn-RS" spc="-1" dirty="0" smtClean="0">
                <a:solidFill>
                  <a:srgbClr val="000000"/>
                </a:solidFill>
                <a:latin typeface="Times New Roman" pitchFamily="18" charset="0"/>
                <a:cs typeface="Times New Roman" pitchFamily="18" charset="0"/>
              </a:rPr>
              <a:t>adresi referencira </a:t>
            </a:r>
            <a:r>
              <a:rPr lang="sr-Latn-RS" spc="-1" dirty="0">
                <a:solidFill>
                  <a:srgbClr val="000000"/>
                </a:solidFill>
                <a:latin typeface="Times New Roman" pitchFamily="18" charset="0"/>
                <a:cs typeface="Times New Roman" pitchFamily="18" charset="0"/>
              </a:rPr>
              <a:t>bajt u bloku (eng. </a:t>
            </a:r>
            <a:r>
              <a:rPr lang="sr-Latn-RS" i="1" spc="-1" dirty="0">
                <a:solidFill>
                  <a:srgbClr val="000000"/>
                </a:solidFill>
                <a:latin typeface="Times New Roman" pitchFamily="18" charset="0"/>
                <a:cs typeface="Times New Roman" pitchFamily="18" charset="0"/>
              </a:rPr>
              <a:t>byte in block, bib</a:t>
            </a:r>
            <a:r>
              <a:rPr lang="sr-Latn-RS" spc="-1" dirty="0" smtClean="0">
                <a:solidFill>
                  <a:srgbClr val="000000"/>
                </a:solidFill>
                <a:latin typeface="Times New Roman" pitchFamily="18" charset="0"/>
                <a:cs typeface="Times New Roman" pitchFamily="18" charset="0"/>
              </a:rPr>
              <a:t>)</a:t>
            </a:r>
          </a:p>
          <a:p>
            <a:pPr marL="743040" indent="-284760">
              <a:lnSpc>
                <a:spcPct val="100000"/>
              </a:lnSpc>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Veličina </a:t>
            </a:r>
            <a:r>
              <a:rPr lang="sr-Latn-RS" spc="-1" dirty="0">
                <a:solidFill>
                  <a:srgbClr val="000000"/>
                </a:solidFill>
                <a:latin typeface="Times New Roman" pitchFamily="18" charset="0"/>
                <a:cs typeface="Times New Roman" pitchFamily="18" charset="0"/>
              </a:rPr>
              <a:t>keša od C </a:t>
            </a:r>
            <a:r>
              <a:rPr lang="sr-Latn-RS" spc="-1" dirty="0" smtClean="0">
                <a:solidFill>
                  <a:srgbClr val="000000"/>
                </a:solidFill>
                <a:latin typeface="Times New Roman" pitchFamily="18" charset="0"/>
                <a:cs typeface="Times New Roman" pitchFamily="18" charset="0"/>
              </a:rPr>
              <a:t>bajtova - širina adrese </a:t>
            </a:r>
            <a:r>
              <a:rPr lang="sr-Latn-RS" spc="-1" dirty="0">
                <a:solidFill>
                  <a:srgbClr val="000000"/>
                </a:solidFill>
                <a:latin typeface="Times New Roman" pitchFamily="18" charset="0"/>
                <a:cs typeface="Times New Roman" pitchFamily="18" charset="0"/>
              </a:rPr>
              <a:t>keš memorije </a:t>
            </a:r>
            <a:r>
              <a:rPr lang="sr-Latn-RS" spc="-1" dirty="0" smtClean="0">
                <a:solidFill>
                  <a:srgbClr val="000000"/>
                </a:solidFill>
                <a:latin typeface="Times New Roman" pitchFamily="18" charset="0"/>
                <a:cs typeface="Times New Roman" pitchFamily="18" charset="0"/>
              </a:rPr>
              <a:t>jr </a:t>
            </a:r>
            <a:r>
              <a:rPr lang="sr-Latn-RS" spc="-1" dirty="0">
                <a:solidFill>
                  <a:srgbClr val="000000"/>
                </a:solidFill>
                <a:latin typeface="Times New Roman" pitchFamily="18" charset="0"/>
                <a:cs typeface="Times New Roman" pitchFamily="18" charset="0"/>
              </a:rPr>
              <a:t>c =ceil(log</a:t>
            </a:r>
            <a:r>
              <a:rPr lang="sr-Latn-RS" spc="-1" baseline="-25000" dirty="0">
                <a:solidFill>
                  <a:srgbClr val="000000"/>
                </a:solidFill>
                <a:latin typeface="Times New Roman" pitchFamily="18" charset="0"/>
                <a:cs typeface="Times New Roman" pitchFamily="18" charset="0"/>
              </a:rPr>
              <a:t>2</a:t>
            </a:r>
            <a:r>
              <a:rPr lang="sr-Latn-RS" spc="-1" dirty="0">
                <a:solidFill>
                  <a:srgbClr val="000000"/>
                </a:solidFill>
                <a:latin typeface="Times New Roman" pitchFamily="18" charset="0"/>
                <a:cs typeface="Times New Roman" pitchFamily="18" charset="0"/>
              </a:rPr>
              <a:t>C) </a:t>
            </a:r>
            <a:r>
              <a:rPr lang="sr-Latn-RS" spc="-1" dirty="0" smtClean="0">
                <a:solidFill>
                  <a:srgbClr val="000000"/>
                </a:solidFill>
                <a:latin typeface="Times New Roman" pitchFamily="18" charset="0"/>
                <a:cs typeface="Times New Roman" pitchFamily="18" charset="0"/>
              </a:rPr>
              <a:t>bita</a:t>
            </a:r>
          </a:p>
          <a:p>
            <a:pPr marL="743040" indent="-284760">
              <a:lnSpc>
                <a:spcPct val="100000"/>
              </a:lnSpc>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Keš memorije se dele na:</a:t>
            </a:r>
          </a:p>
          <a:p>
            <a:pPr marL="1200240" lvl="1" indent="-284760">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Direktno preslikan keš</a:t>
            </a:r>
          </a:p>
          <a:p>
            <a:pPr marL="1200240" lvl="1" indent="-284760">
              <a:spcBef>
                <a:spcPts val="561"/>
              </a:spcBef>
              <a:buClr>
                <a:srgbClr val="000000"/>
              </a:buClr>
              <a:buFont typeface="Arial"/>
              <a:buChar char="•"/>
            </a:pPr>
            <a:r>
              <a:rPr lang="sr-Latn-RS" spc="-1" dirty="0" smtClean="0">
                <a:solidFill>
                  <a:srgbClr val="000000"/>
                </a:solidFill>
                <a:latin typeface="Times New Roman" pitchFamily="18" charset="0"/>
                <a:ea typeface="DejaVu Sans"/>
                <a:cs typeface="Times New Roman" pitchFamily="18" charset="0"/>
              </a:rPr>
              <a:t>Set asocijativan keš</a:t>
            </a:r>
          </a:p>
          <a:p>
            <a:pPr marL="743040"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Kod </a:t>
            </a:r>
            <a:r>
              <a:rPr lang="sr-Latn-RS" spc="-1" dirty="0">
                <a:solidFill>
                  <a:srgbClr val="000000"/>
                </a:solidFill>
                <a:latin typeface="Times New Roman" pitchFamily="18" charset="0"/>
                <a:cs typeface="Times New Roman" pitchFamily="18" charset="0"/>
              </a:rPr>
              <a:t>direktno preslikanog keša, kada se blok preuzima </a:t>
            </a:r>
            <a:r>
              <a:rPr lang="sr-Latn-RS" spc="-1" dirty="0" smtClean="0">
                <a:solidFill>
                  <a:srgbClr val="000000"/>
                </a:solidFill>
                <a:latin typeface="Times New Roman" pitchFamily="18" charset="0"/>
                <a:cs typeface="Times New Roman" pitchFamily="18" charset="0"/>
              </a:rPr>
              <a:t>iz operativne </a:t>
            </a:r>
            <a:r>
              <a:rPr lang="sr-Latn-RS" spc="-1" dirty="0">
                <a:solidFill>
                  <a:srgbClr val="000000"/>
                </a:solidFill>
                <a:latin typeface="Times New Roman" pitchFamily="18" charset="0"/>
                <a:cs typeface="Times New Roman" pitchFamily="18" charset="0"/>
              </a:rPr>
              <a:t>memorije (eng. fetch), on se smešta na memorijske lokacije u kešu koje </a:t>
            </a:r>
            <a:r>
              <a:rPr lang="sr-Latn-RS" spc="-1" dirty="0" smtClean="0">
                <a:solidFill>
                  <a:srgbClr val="000000"/>
                </a:solidFill>
                <a:latin typeface="Times New Roman" pitchFamily="18" charset="0"/>
                <a:cs typeface="Times New Roman" pitchFamily="18" charset="0"/>
              </a:rPr>
              <a:t>se poklapaju </a:t>
            </a:r>
            <a:r>
              <a:rPr lang="sr-Latn-RS" spc="-1" dirty="0">
                <a:solidFill>
                  <a:srgbClr val="000000"/>
                </a:solidFill>
                <a:latin typeface="Times New Roman" pitchFamily="18" charset="0"/>
                <a:cs typeface="Times New Roman" pitchFamily="18" charset="0"/>
              </a:rPr>
              <a:t>sa donjih c bita adrese bloka</a:t>
            </a:r>
            <a:r>
              <a:rPr lang="sr-Latn-RS" spc="-1" dirty="0" smtClean="0">
                <a:solidFill>
                  <a:srgbClr val="000000"/>
                </a:solidFill>
                <a:latin typeface="Times New Roman" pitchFamily="18" charset="0"/>
                <a:cs typeface="Times New Roman" pitchFamily="18" charset="0"/>
              </a:rPr>
              <a:t>.</a:t>
            </a:r>
          </a:p>
          <a:p>
            <a:pPr marL="743040" indent="-284760">
              <a:spcBef>
                <a:spcPts val="561"/>
              </a:spcBef>
              <a:buClr>
                <a:srgbClr val="000000"/>
              </a:buClr>
              <a:buFont typeface="Arial"/>
              <a:buChar char="•"/>
            </a:pPr>
            <a:r>
              <a:rPr lang="sr-Latn-RS" spc="-1" dirty="0" smtClean="0">
                <a:solidFill>
                  <a:srgbClr val="000000"/>
                </a:solidFill>
                <a:latin typeface="Times New Roman" pitchFamily="18" charset="0"/>
                <a:cs typeface="Times New Roman" pitchFamily="18" charset="0"/>
              </a:rPr>
              <a:t>Za 32-bitni procesor se može </a:t>
            </a:r>
            <a:r>
              <a:rPr lang="sr-Latn-RS" spc="-1" dirty="0">
                <a:solidFill>
                  <a:srgbClr val="000000"/>
                </a:solidFill>
                <a:latin typeface="Times New Roman" pitchFamily="18" charset="0"/>
                <a:cs typeface="Times New Roman" pitchFamily="18" charset="0"/>
              </a:rPr>
              <a:t>se zaključiti da postoji 2</a:t>
            </a:r>
            <a:r>
              <a:rPr lang="sr-Latn-RS" spc="-1" baseline="30000" dirty="0">
                <a:solidFill>
                  <a:srgbClr val="000000"/>
                </a:solidFill>
                <a:latin typeface="Times New Roman" pitchFamily="18" charset="0"/>
                <a:cs typeface="Times New Roman" pitchFamily="18" charset="0"/>
              </a:rPr>
              <a:t>(31-c)</a:t>
            </a:r>
            <a:r>
              <a:rPr lang="sr-Latn-RS" spc="-1" dirty="0">
                <a:solidFill>
                  <a:srgbClr val="000000"/>
                </a:solidFill>
                <a:latin typeface="Times New Roman" pitchFamily="18" charset="0"/>
                <a:cs typeface="Times New Roman" pitchFamily="18" charset="0"/>
              </a:rPr>
              <a:t> različitih blokova koji se mogu nalaziti na istoj lokaciji </a:t>
            </a:r>
            <a:r>
              <a:rPr lang="sr-Latn-RS" spc="-1" dirty="0" smtClean="0">
                <a:solidFill>
                  <a:srgbClr val="000000"/>
                </a:solidFill>
                <a:latin typeface="Times New Roman" pitchFamily="18" charset="0"/>
                <a:cs typeface="Times New Roman" pitchFamily="18" charset="0"/>
              </a:rPr>
              <a:t>u kešu.</a:t>
            </a:r>
          </a:p>
          <a:p>
            <a:pPr marL="743040" indent="-284760">
              <a:spcBef>
                <a:spcPts val="561"/>
              </a:spcBef>
              <a:buClr>
                <a:srgbClr val="000000"/>
              </a:buClr>
              <a:buFont typeface="Arial"/>
              <a:buChar char="•"/>
            </a:pPr>
            <a:r>
              <a:rPr lang="sr-Latn-RS" spc="-1" dirty="0">
                <a:solidFill>
                  <a:srgbClr val="000000"/>
                </a:solidFill>
                <a:latin typeface="Times New Roman" pitchFamily="18" charset="0"/>
                <a:cs typeface="Times New Roman" pitchFamily="18" charset="0"/>
              </a:rPr>
              <a:t>Kako bi se znalo koji je blok trenutno na nekoj lokaciji u kešu, kada se on </a:t>
            </a:r>
            <a:r>
              <a:rPr lang="sr-Latn-RS" spc="-1" dirty="0" smtClean="0">
                <a:solidFill>
                  <a:srgbClr val="000000"/>
                </a:solidFill>
                <a:latin typeface="Times New Roman" pitchFamily="18" charset="0"/>
                <a:cs typeface="Times New Roman" pitchFamily="18" charset="0"/>
              </a:rPr>
              <a:t>preuzima operativne </a:t>
            </a:r>
            <a:r>
              <a:rPr lang="sr-Latn-RS" spc="-1" dirty="0">
                <a:solidFill>
                  <a:srgbClr val="000000"/>
                </a:solidFill>
                <a:latin typeface="Times New Roman" pitchFamily="18" charset="0"/>
                <a:cs typeface="Times New Roman" pitchFamily="18" charset="0"/>
              </a:rPr>
              <a:t>memorije, gornjih (31-c) bita pod nazivom "tag" se čuva u pomoćnoj memoriji </a:t>
            </a:r>
            <a:r>
              <a:rPr lang="sr-Latn-RS" spc="-1" dirty="0" smtClean="0">
                <a:solidFill>
                  <a:srgbClr val="000000"/>
                </a:solidFill>
                <a:latin typeface="Times New Roman" pitchFamily="18" charset="0"/>
                <a:cs typeface="Times New Roman" pitchFamily="18" charset="0"/>
              </a:rPr>
              <a:t>za čuvanje </a:t>
            </a:r>
            <a:r>
              <a:rPr lang="sr-Latn-RS" spc="-1" dirty="0">
                <a:solidFill>
                  <a:srgbClr val="000000"/>
                </a:solidFill>
                <a:latin typeface="Times New Roman" pitchFamily="18" charset="0"/>
                <a:cs typeface="Times New Roman" pitchFamily="18" charset="0"/>
              </a:rPr>
              <a:t>tagova (eng.</a:t>
            </a:r>
            <a:r>
              <a:rPr lang="sr-Latn-RS" i="1" spc="-1" dirty="0">
                <a:solidFill>
                  <a:srgbClr val="000000"/>
                </a:solidFill>
                <a:latin typeface="Times New Roman" pitchFamily="18" charset="0"/>
                <a:cs typeface="Times New Roman" pitchFamily="18" charset="0"/>
              </a:rPr>
              <a:t> tag store</a:t>
            </a:r>
            <a:r>
              <a:rPr lang="sr-Latn-RS" spc="-1" dirty="0" smtClean="0">
                <a:solidFill>
                  <a:srgbClr val="000000"/>
                </a:solidFill>
                <a:latin typeface="Times New Roman" pitchFamily="18" charset="0"/>
                <a:cs typeface="Times New Roman" pitchFamily="18" charset="0"/>
              </a:rPr>
              <a:t>).</a:t>
            </a:r>
          </a:p>
          <a:p>
            <a:pPr marL="743040" indent="-284760">
              <a:spcBef>
                <a:spcPts val="561"/>
              </a:spcBef>
              <a:buClr>
                <a:srgbClr val="000000"/>
              </a:buClr>
              <a:buFont typeface="Arial"/>
              <a:buChar char="•"/>
            </a:pPr>
            <a:r>
              <a:rPr lang="sr-Latn-RS" spc="-1" dirty="0">
                <a:solidFill>
                  <a:srgbClr val="000000"/>
                </a:solidFill>
                <a:latin typeface="Times New Roman" pitchFamily="18" charset="0"/>
                <a:cs typeface="Times New Roman" pitchFamily="18" charset="0"/>
              </a:rPr>
              <a:t>Za svaki blok u keš memoriji kojih ima 2</a:t>
            </a:r>
            <a:r>
              <a:rPr lang="sr-Latn-RS" spc="-1" baseline="30000" dirty="0">
                <a:solidFill>
                  <a:srgbClr val="000000"/>
                </a:solidFill>
                <a:latin typeface="Times New Roman" pitchFamily="18" charset="0"/>
                <a:cs typeface="Times New Roman" pitchFamily="18" charset="0"/>
              </a:rPr>
              <a:t>(c-b)</a:t>
            </a:r>
            <a:r>
              <a:rPr lang="sr-Latn-RS" spc="-1" dirty="0">
                <a:solidFill>
                  <a:srgbClr val="000000"/>
                </a:solidFill>
                <a:latin typeface="Times New Roman" pitchFamily="18" charset="0"/>
                <a:cs typeface="Times New Roman" pitchFamily="18" charset="0"/>
              </a:rPr>
              <a:t>, potrebna je jedna </a:t>
            </a:r>
            <a:r>
              <a:rPr lang="sr-Latn-RS" spc="-1" dirty="0" smtClean="0">
                <a:solidFill>
                  <a:srgbClr val="000000"/>
                </a:solidFill>
                <a:latin typeface="Times New Roman" pitchFamily="18" charset="0"/>
                <a:cs typeface="Times New Roman" pitchFamily="18" charset="0"/>
              </a:rPr>
              <a:t>lokacija memoriji </a:t>
            </a:r>
            <a:r>
              <a:rPr lang="sr-Latn-RS" spc="-1" dirty="0">
                <a:solidFill>
                  <a:srgbClr val="000000"/>
                </a:solidFill>
                <a:latin typeface="Times New Roman" pitchFamily="18" charset="0"/>
                <a:cs typeface="Times New Roman" pitchFamily="18" charset="0"/>
              </a:rPr>
              <a:t>za čuvanje tagova.</a:t>
            </a:r>
            <a:endParaRPr lang="sr-Latn-RS" spc="-1" dirty="0">
              <a:solidFill>
                <a:srgbClr val="000000"/>
              </a:solidFill>
              <a:latin typeface="Times New Roman" pitchFamily="18" charset="0"/>
              <a:ea typeface="DejaVu Sans"/>
              <a:cs typeface="Times New Roman" pitchFamily="18" charset="0"/>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9110" y="6013494"/>
            <a:ext cx="7124700" cy="577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97485641"/>
      </p:ext>
    </p:extLst>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nodePh="1">
                                  <p:stCondLst>
                                    <p:cond delay="0"/>
                                  </p:stCondLst>
                                  <p:endCondLst>
                                    <p:cond evt="begin" delay="0">
                                      <p:tn val="5"/>
                                    </p:cond>
                                  </p:end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457200" y="7620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sr-Latn-RS" sz="3600" b="1" strike="noStrike" spc="-1" dirty="0" smtClean="0">
                <a:solidFill>
                  <a:srgbClr val="000000"/>
                </a:solidFill>
                <a:latin typeface="Calibri"/>
                <a:ea typeface="DejaVu Sans"/>
              </a:rPr>
              <a:t>Direktno preslikan keš</a:t>
            </a:r>
            <a:endParaRPr lang="en-US" sz="3600" b="0" strike="noStrike" spc="-1" dirty="0">
              <a:latin typeface="Arial"/>
            </a:endParaRPr>
          </a:p>
        </p:txBody>
      </p:sp>
      <p:sp>
        <p:nvSpPr>
          <p:cNvPr id="94" name="CustomShape 2"/>
          <p:cNvSpPr/>
          <p:nvPr/>
        </p:nvSpPr>
        <p:spPr>
          <a:xfrm>
            <a:off x="457200" y="1371600"/>
            <a:ext cx="8228520" cy="4753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endParaRPr lang="en-US" sz="1400" spc="-1" dirty="0">
              <a:solidFill>
                <a:srgbClr val="000000"/>
              </a:solidFill>
              <a:latin typeface="Times New Roman" pitchFamily="18" charset="0"/>
              <a:ea typeface="DejaVu Sans"/>
              <a:cs typeface="Times New Roman" pitchFamily="18" charset="0"/>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4829" y="1600200"/>
            <a:ext cx="6324600" cy="40643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0589837"/>
      </p:ext>
    </p:extLst>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nodePh="1">
                                  <p:stCondLst>
                                    <p:cond delay="0"/>
                                  </p:stCondLst>
                                  <p:endCondLst>
                                    <p:cond evt="begin" delay="0">
                                      <p:tn val="5"/>
                                    </p:cond>
                                  </p:end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457200" y="76200"/>
            <a:ext cx="8228520" cy="114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pPr>
            <a:r>
              <a:rPr lang="sr-Latn-RS" sz="3600" b="1" strike="noStrike" spc="-1" dirty="0" smtClean="0">
                <a:solidFill>
                  <a:srgbClr val="000000"/>
                </a:solidFill>
                <a:latin typeface="Calibri"/>
                <a:ea typeface="DejaVu Sans"/>
              </a:rPr>
              <a:t>Set asocijativan keš</a:t>
            </a:r>
            <a:endParaRPr lang="en-US" sz="3600" b="0" strike="noStrike" spc="-1" dirty="0">
              <a:latin typeface="Arial"/>
            </a:endParaRPr>
          </a:p>
        </p:txBody>
      </p:sp>
      <p:sp>
        <p:nvSpPr>
          <p:cNvPr id="94" name="CustomShape 2"/>
          <p:cNvSpPr/>
          <p:nvPr/>
        </p:nvSpPr>
        <p:spPr>
          <a:xfrm>
            <a:off x="457200" y="1371600"/>
            <a:ext cx="8228520" cy="4753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743040" indent="-284760">
              <a:lnSpc>
                <a:spcPct val="100000"/>
              </a:lnSpc>
              <a:spcBef>
                <a:spcPts val="561"/>
              </a:spcBef>
              <a:buClr>
                <a:srgbClr val="000000"/>
              </a:buClr>
              <a:buFont typeface="Arial"/>
              <a:buChar char="•"/>
            </a:pPr>
            <a:endParaRPr lang="en-US" sz="1400" spc="-1" dirty="0">
              <a:solidFill>
                <a:srgbClr val="000000"/>
              </a:solidFill>
              <a:latin typeface="Times New Roman" pitchFamily="18" charset="0"/>
              <a:ea typeface="DejaVu Sans"/>
              <a:cs typeface="Times New Roman" pitchFamily="18" charset="0"/>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040" y="1416600"/>
            <a:ext cx="8498840"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77799856"/>
      </p:ext>
    </p:extLst>
  </p:cSld>
  <p:clrMapOvr>
    <a:masterClrMapping/>
  </p:clrMapOvr>
  <p:transition>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nodePh="1">
                                  <p:stCondLst>
                                    <p:cond delay="0"/>
                                  </p:stCondLst>
                                  <p:endCondLst>
                                    <p:cond evt="begin" delay="0">
                                      <p:tn val="5"/>
                                    </p:cond>
                                  </p:end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fade">
                                      <p:cBhvr additive="repl">
                                        <p:cTn id="7" dur="2000"/>
                                        <p:tgtEl>
                                          <p:spTgt spid="9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1024</TotalTime>
  <Words>1410</Words>
  <Application>Microsoft Office PowerPoint</Application>
  <PresentationFormat>On-screen Show (4:3)</PresentationFormat>
  <Paragraphs>163</Paragraphs>
  <Slides>17</Slides>
  <Notes>15</Notes>
  <HiddenSlides>0</HiddenSlides>
  <MMClips>0</MMClips>
  <ScaleCrop>false</ScaleCrop>
  <HeadingPairs>
    <vt:vector size="4" baseType="variant">
      <vt:variant>
        <vt:lpstr>Theme</vt:lpstr>
      </vt:variant>
      <vt:variant>
        <vt:i4>2</vt:i4>
      </vt:variant>
      <vt:variant>
        <vt:lpstr>Slide Titles</vt:lpstr>
      </vt:variant>
      <vt:variant>
        <vt:i4>17</vt:i4>
      </vt:variant>
    </vt:vector>
  </HeadingPairs>
  <TitlesOfParts>
    <vt:vector size="19" baseType="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Djordje</dc:creator>
  <dc:description/>
  <cp:lastModifiedBy>Djordje Miseljic</cp:lastModifiedBy>
  <cp:revision>165</cp:revision>
  <dcterms:created xsi:type="dcterms:W3CDTF">2018-09-04T19:12:52Z</dcterms:created>
  <dcterms:modified xsi:type="dcterms:W3CDTF">2020-09-24T01:26:51Z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4</vt:i4>
  </property>
  <property fmtid="{D5CDD505-2E9C-101B-9397-08002B2CF9AE}" pid="8" name="PresentationFormat">
    <vt:lpwstr>On-screen Show (4:3)</vt:lpwstr>
  </property>
  <property fmtid="{D5CDD505-2E9C-101B-9397-08002B2CF9AE}" pid="9" name="ScaleCrop">
    <vt:bool>false</vt:bool>
  </property>
  <property fmtid="{D5CDD505-2E9C-101B-9397-08002B2CF9AE}" pid="10" name="ShareDoc">
    <vt:bool>false</vt:bool>
  </property>
  <property fmtid="{D5CDD505-2E9C-101B-9397-08002B2CF9AE}" pid="11" name="Slides">
    <vt:i4>41</vt:i4>
  </property>
</Properties>
</file>